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07"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6" r:id="rId16"/>
    <p:sldId id="271" r:id="rId17"/>
    <p:sldId id="272" r:id="rId18"/>
    <p:sldId id="273" r:id="rId19"/>
    <p:sldId id="270" r:id="rId20"/>
    <p:sldId id="274" r:id="rId21"/>
    <p:sldId id="275" r:id="rId22"/>
    <p:sldId id="277" r:id="rId23"/>
    <p:sldId id="278" r:id="rId24"/>
    <p:sldId id="279" r:id="rId25"/>
    <p:sldId id="281"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z demirci" initials="dd" lastIdx="6" clrIdx="0">
    <p:extLst>
      <p:ext uri="{19B8F6BF-5375-455C-9EA6-DF929625EA0E}">
        <p15:presenceInfo xmlns:p15="http://schemas.microsoft.com/office/powerpoint/2012/main" userId="S::deniz.demirci@metu.edu.tr::4c927ca8-d2c3-4453-ad7b-a399b36f87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3"/>
    <p:restoredTop sz="84014"/>
  </p:normalViewPr>
  <p:slideViewPr>
    <p:cSldViewPr snapToGrid="0" snapToObjects="1">
      <p:cViewPr varScale="1">
        <p:scale>
          <a:sx n="100" d="100"/>
          <a:sy n="100" d="100"/>
        </p:scale>
        <p:origin x="1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1T15:58:57.909" idx="1">
    <p:pos x="10" y="10"/>
    <p:text>kurum için kritik :
- Disclosure of sensitive information
- Interruption of production processing
- Embarrassment due to defacement of website
- Compromising of a machine to use as a jump-off point for deeper penetration
- Many, many other possibilities</p:text>
    <p:extLst>
      <p:ext uri="{C676402C-5697-4E1C-873F-D02D1690AC5C}">
        <p15:threadingInfo xmlns:p15="http://schemas.microsoft.com/office/powerpoint/2012/main" timeZoneBias="-180"/>
      </p:ext>
    </p:extLst>
  </p:cm>
  <p:cm authorId="1" dt="2020-12-21T16:00:23.774" idx="2">
    <p:pos x="1219" y="2259"/>
    <p:text>Kapsam:
- Specific domain names
- Network address ranges 
- Individual hosts
- Particular applications
Web hosting companies ?
- Possibly a single web server housing dozens of
companies' websites
Cloud Testing ? </p:text>
    <p:extLst>
      <p:ext uri="{C676402C-5697-4E1C-873F-D02D1690AC5C}">
        <p15:threadingInfo xmlns:p15="http://schemas.microsoft.com/office/powerpoint/2012/main" timeZoneBias="-180"/>
      </p:ext>
    </p:extLst>
  </p:cm>
  <p:cm authorId="1" dt="2020-12-21T16:02:03.724" idx="3">
    <p:pos x="146" y="146"/>
    <p:text>Level of testing:
• How should the target systems be tested? 
- Ping sweep of network ranges
- Port scan of target hosts
- Vulnerability scan of targets
- Penetration into via listening network services
- Penetration via client-side software
• A dominant attack vector today
• If it is allowed, which client machines are included in scope?
- Application-level manipulation - Physical penetration attempts - Social engineering of people</p:text>
    <p:extLst>
      <p:ext uri="{C676402C-5697-4E1C-873F-D02D1690AC5C}">
        <p15:threadingInfo xmlns:p15="http://schemas.microsoft.com/office/powerpoint/2012/main" timeZoneBias="-180"/>
      </p:ext>
    </p:extLst>
  </p:cm>
  <p:cm authorId="1" dt="2020-12-21T16:02:57.102" idx="4">
    <p:pos x="146" y="282"/>
    <p:text>Denial of service checks
- Some merely check version numbers to see if
you might be vulnerable
- Others explicitly try to kill the service and then
check to see if it's dead - Be explicit
• Dangerous denial of service checks specifically forbidden for the test ... OR
• Dangerous denial of service is allowed because we'd rather find out that we're vulnerable under controlled circumstances</p:text>
    <p:extLst>
      <p:ext uri="{C676402C-5697-4E1C-873F-D02D1690AC5C}">
        <p15:threadingInfo xmlns:p15="http://schemas.microsoft.com/office/powerpoint/2012/main" timeZoneBias="-180">
          <p15:parentCm authorId="1" idx="3"/>
        </p15:threadingInfo>
      </p:ext>
    </p:extLst>
  </p:cm>
  <p:cm authorId="1" dt="2020-12-21T16:03:03.916" idx="5">
    <p:pos x="146" y="418"/>
    <p:text>• Beyond explicit denial of service checks, other "dangerous" checks run exploits that could cause a system or service to crash
- These dangerous checks often give the most detailed view of vulnerabilities on the target
- Should potentially dangerous checks be included in the test?
• If a penetration testing company tells you there is no possibility your systems will crash ...
- It is either lying or planning on not sending any packets at all</p:text>
    <p:extLst>
      <p:ext uri="{C676402C-5697-4E1C-873F-D02D1690AC5C}">
        <p15:threadingInfo xmlns:p15="http://schemas.microsoft.com/office/powerpoint/2012/main" timeZoneBias="-180">
          <p15:parentCm authorId="1" idx="3"/>
        </p15:threadingInfo>
      </p:ext>
    </p:extLst>
  </p:cm>
  <p:cm authorId="1" dt="2020-12-21T16:04:58.292" idx="6">
    <p:pos x="2110" y="2962"/>
    <p:text>Testin Gerçekleştirilmesi:
Results J
• Some testers merely cut and paste results from vulnerability scanner output
- Nessus output is obvious J
• Instead, we recommend that you review the results and help interpret them in light of the business of the target organization
- What do these vulnerabilities mean to the business?
- How should fixes be prioritized?
• Manually validate major findings
- Or else you may be reporting false positives, which would lower the
value of the entire test
• Also, you may need to adjust High, Medium, and Low Risk
findings</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367475-E9F5-4BA7-91D2-DBF8852FDDBE}"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11250229-9A61-4BF9-9509-59D42F809DD4}">
      <dgm:prSet/>
      <dgm:spPr/>
      <dgm:t>
        <a:bodyPr/>
        <a:lstStyle/>
        <a:p>
          <a:r>
            <a:rPr lang="en-US"/>
            <a:t>Bilginin </a:t>
          </a:r>
          <a:r>
            <a:rPr lang="en-US" b="1"/>
            <a:t>yetkisiz kişil</a:t>
          </a:r>
          <a:r>
            <a:rPr lang="en-US"/>
            <a:t>erin eline geçmesini engellemeyi amaçlamaktadır. </a:t>
          </a:r>
        </a:p>
      </dgm:t>
    </dgm:pt>
    <dgm:pt modelId="{B5BCF968-F6B6-4264-8D97-1FBE71648607}" type="parTrans" cxnId="{7CAFA7D2-50A2-4205-A50B-E819D6099B41}">
      <dgm:prSet/>
      <dgm:spPr/>
      <dgm:t>
        <a:bodyPr/>
        <a:lstStyle/>
        <a:p>
          <a:endParaRPr lang="en-US"/>
        </a:p>
      </dgm:t>
    </dgm:pt>
    <dgm:pt modelId="{831EF5D6-EA6F-4601-BBA3-403B865FA737}" type="sibTrans" cxnId="{7CAFA7D2-50A2-4205-A50B-E819D6099B41}">
      <dgm:prSet/>
      <dgm:spPr/>
      <dgm:t>
        <a:bodyPr/>
        <a:lstStyle/>
        <a:p>
          <a:endParaRPr lang="en-US"/>
        </a:p>
      </dgm:t>
    </dgm:pt>
    <dgm:pt modelId="{18CB75C3-95E4-4942-842B-E759C119B731}">
      <dgm:prSet/>
      <dgm:spPr/>
      <dgm:t>
        <a:bodyPr/>
        <a:lstStyle/>
        <a:p>
          <a:r>
            <a:rPr lang="en-US"/>
            <a:t>Bilgi hem bilgisayar sistemlerinde </a:t>
          </a:r>
          <a:r>
            <a:rPr lang="en-US" b="1"/>
            <a:t>işlenirken</a:t>
          </a:r>
          <a:r>
            <a:rPr lang="en-US"/>
            <a:t> (process), hem saklama ortamlarında </a:t>
          </a:r>
          <a:r>
            <a:rPr lang="en-US" b="1"/>
            <a:t>depolanırken</a:t>
          </a:r>
          <a:r>
            <a:rPr lang="en-US"/>
            <a:t> (storage), hem de ağ üzerinde gönderici ve alıcı arasında </a:t>
          </a:r>
          <a:r>
            <a:rPr lang="en-US" b="1"/>
            <a:t>taşınırken</a:t>
          </a:r>
          <a:r>
            <a:rPr lang="en-US"/>
            <a:t> (transport) yetkisiz erişimlerden korunmalıdır. </a:t>
          </a:r>
        </a:p>
      </dgm:t>
    </dgm:pt>
    <dgm:pt modelId="{7BD6A4AC-81A5-4F4B-9B7D-F0A7EE55AD68}" type="parTrans" cxnId="{5D21FF16-9CD9-4BA1-BE2B-6D6027B73047}">
      <dgm:prSet/>
      <dgm:spPr/>
      <dgm:t>
        <a:bodyPr/>
        <a:lstStyle/>
        <a:p>
          <a:endParaRPr lang="en-US"/>
        </a:p>
      </dgm:t>
    </dgm:pt>
    <dgm:pt modelId="{8E64F234-0975-4A18-A510-4C29ECBDAC10}" type="sibTrans" cxnId="{5D21FF16-9CD9-4BA1-BE2B-6D6027B73047}">
      <dgm:prSet/>
      <dgm:spPr/>
      <dgm:t>
        <a:bodyPr/>
        <a:lstStyle/>
        <a:p>
          <a:endParaRPr lang="en-US"/>
        </a:p>
      </dgm:t>
    </dgm:pt>
    <dgm:pt modelId="{94CAE02E-4F55-4748-8998-21E2E7D8ECE8}">
      <dgm:prSet/>
      <dgm:spPr/>
      <dgm:t>
        <a:bodyPr/>
        <a:lstStyle/>
        <a:p>
          <a:r>
            <a:rPr lang="en-US"/>
            <a:t>Saldırgan bir yapılandırma veya yazılım hatasını istismar ederek yahut Sosyal Mühendislik teknikleri ile yetkili insanların hatalarını istismar ederek bilgilere izinsiz olarak erişebilir. </a:t>
          </a:r>
        </a:p>
      </dgm:t>
    </dgm:pt>
    <dgm:pt modelId="{2ADEA501-CB2D-4707-B4C0-BB7BE1135B36}" type="parTrans" cxnId="{9AF29C97-0599-4C5D-A2F5-DE3511AC5E4B}">
      <dgm:prSet/>
      <dgm:spPr/>
      <dgm:t>
        <a:bodyPr/>
        <a:lstStyle/>
        <a:p>
          <a:endParaRPr lang="en-US"/>
        </a:p>
      </dgm:t>
    </dgm:pt>
    <dgm:pt modelId="{131BCDBB-B9AC-462B-AF29-EFBCF2702BF9}" type="sibTrans" cxnId="{9AF29C97-0599-4C5D-A2F5-DE3511AC5E4B}">
      <dgm:prSet/>
      <dgm:spPr/>
      <dgm:t>
        <a:bodyPr/>
        <a:lstStyle/>
        <a:p>
          <a:endParaRPr lang="en-US"/>
        </a:p>
      </dgm:t>
    </dgm:pt>
    <dgm:pt modelId="{D770037F-49EB-4033-9A17-9C42D46EB969}">
      <dgm:prSet/>
      <dgm:spPr/>
      <dgm:t>
        <a:bodyPr/>
        <a:lstStyle/>
        <a:p>
          <a:r>
            <a:rPr lang="en-US"/>
            <a:t>Bu prensipte dikkat edilmesi gereken nokta, bilginin tamamen gizlenmesini sağlamak değil, </a:t>
          </a:r>
          <a:r>
            <a:rPr lang="en-US" b="1"/>
            <a:t>yetkisiz bir şekilde</a:t>
          </a:r>
          <a:r>
            <a:rPr lang="en-US"/>
            <a:t> elde edilmesini engellemek ve erişilebildiği durumunda da bundan haberdar olmaktır. </a:t>
          </a:r>
        </a:p>
      </dgm:t>
    </dgm:pt>
    <dgm:pt modelId="{8F360145-A63A-477D-8FA4-0A8EA6CF9D07}" type="parTrans" cxnId="{F9146D68-3BFD-44C6-BCBB-6FD20E93C87B}">
      <dgm:prSet/>
      <dgm:spPr/>
      <dgm:t>
        <a:bodyPr/>
        <a:lstStyle/>
        <a:p>
          <a:endParaRPr lang="en-US"/>
        </a:p>
      </dgm:t>
    </dgm:pt>
    <dgm:pt modelId="{0F5B8B69-2D59-4D57-ADC6-B19DBA68C4E2}" type="sibTrans" cxnId="{F9146D68-3BFD-44C6-BCBB-6FD20E93C87B}">
      <dgm:prSet/>
      <dgm:spPr/>
      <dgm:t>
        <a:bodyPr/>
        <a:lstStyle/>
        <a:p>
          <a:endParaRPr lang="en-US"/>
        </a:p>
      </dgm:t>
    </dgm:pt>
    <dgm:pt modelId="{4952802A-A582-7B47-A211-102733C86DD6}" type="pres">
      <dgm:prSet presAssocID="{08367475-E9F5-4BA7-91D2-DBF8852FDDBE}" presName="outerComposite" presStyleCnt="0">
        <dgm:presLayoutVars>
          <dgm:chMax val="5"/>
          <dgm:dir/>
          <dgm:resizeHandles val="exact"/>
        </dgm:presLayoutVars>
      </dgm:prSet>
      <dgm:spPr/>
    </dgm:pt>
    <dgm:pt modelId="{C976BD1C-363C-1C42-8751-46A3F9F4C0AB}" type="pres">
      <dgm:prSet presAssocID="{08367475-E9F5-4BA7-91D2-DBF8852FDDBE}" presName="dummyMaxCanvas" presStyleCnt="0">
        <dgm:presLayoutVars/>
      </dgm:prSet>
      <dgm:spPr/>
    </dgm:pt>
    <dgm:pt modelId="{D4F3BEB1-88C8-1741-ABBA-C9084D3CE3F2}" type="pres">
      <dgm:prSet presAssocID="{08367475-E9F5-4BA7-91D2-DBF8852FDDBE}" presName="FourNodes_1" presStyleLbl="node1" presStyleIdx="0" presStyleCnt="4">
        <dgm:presLayoutVars>
          <dgm:bulletEnabled val="1"/>
        </dgm:presLayoutVars>
      </dgm:prSet>
      <dgm:spPr/>
    </dgm:pt>
    <dgm:pt modelId="{C983B6AB-988A-E341-8CA5-F01E93371C3D}" type="pres">
      <dgm:prSet presAssocID="{08367475-E9F5-4BA7-91D2-DBF8852FDDBE}" presName="FourNodes_2" presStyleLbl="node1" presStyleIdx="1" presStyleCnt="4">
        <dgm:presLayoutVars>
          <dgm:bulletEnabled val="1"/>
        </dgm:presLayoutVars>
      </dgm:prSet>
      <dgm:spPr/>
    </dgm:pt>
    <dgm:pt modelId="{135EC505-652F-4841-9E03-6531694B7033}" type="pres">
      <dgm:prSet presAssocID="{08367475-E9F5-4BA7-91D2-DBF8852FDDBE}" presName="FourNodes_3" presStyleLbl="node1" presStyleIdx="2" presStyleCnt="4">
        <dgm:presLayoutVars>
          <dgm:bulletEnabled val="1"/>
        </dgm:presLayoutVars>
      </dgm:prSet>
      <dgm:spPr/>
    </dgm:pt>
    <dgm:pt modelId="{6FD95993-6752-EF44-B922-C984F2221F88}" type="pres">
      <dgm:prSet presAssocID="{08367475-E9F5-4BA7-91D2-DBF8852FDDBE}" presName="FourNodes_4" presStyleLbl="node1" presStyleIdx="3" presStyleCnt="4">
        <dgm:presLayoutVars>
          <dgm:bulletEnabled val="1"/>
        </dgm:presLayoutVars>
      </dgm:prSet>
      <dgm:spPr/>
    </dgm:pt>
    <dgm:pt modelId="{69F20BCE-AA2F-7E45-88C3-C43B4CAFF9F6}" type="pres">
      <dgm:prSet presAssocID="{08367475-E9F5-4BA7-91D2-DBF8852FDDBE}" presName="FourConn_1-2" presStyleLbl="fgAccFollowNode1" presStyleIdx="0" presStyleCnt="3">
        <dgm:presLayoutVars>
          <dgm:bulletEnabled val="1"/>
        </dgm:presLayoutVars>
      </dgm:prSet>
      <dgm:spPr/>
    </dgm:pt>
    <dgm:pt modelId="{E7C82BF6-90B1-E846-9DC1-4A46E7CC2695}" type="pres">
      <dgm:prSet presAssocID="{08367475-E9F5-4BA7-91D2-DBF8852FDDBE}" presName="FourConn_2-3" presStyleLbl="fgAccFollowNode1" presStyleIdx="1" presStyleCnt="3">
        <dgm:presLayoutVars>
          <dgm:bulletEnabled val="1"/>
        </dgm:presLayoutVars>
      </dgm:prSet>
      <dgm:spPr/>
    </dgm:pt>
    <dgm:pt modelId="{4467FD71-2B83-1A4C-BAB2-E26BFE48CC31}" type="pres">
      <dgm:prSet presAssocID="{08367475-E9F5-4BA7-91D2-DBF8852FDDBE}" presName="FourConn_3-4" presStyleLbl="fgAccFollowNode1" presStyleIdx="2" presStyleCnt="3">
        <dgm:presLayoutVars>
          <dgm:bulletEnabled val="1"/>
        </dgm:presLayoutVars>
      </dgm:prSet>
      <dgm:spPr/>
    </dgm:pt>
    <dgm:pt modelId="{984D4555-FDBB-BB48-BE4B-1930DB9388D2}" type="pres">
      <dgm:prSet presAssocID="{08367475-E9F5-4BA7-91D2-DBF8852FDDBE}" presName="FourNodes_1_text" presStyleLbl="node1" presStyleIdx="3" presStyleCnt="4">
        <dgm:presLayoutVars>
          <dgm:bulletEnabled val="1"/>
        </dgm:presLayoutVars>
      </dgm:prSet>
      <dgm:spPr/>
    </dgm:pt>
    <dgm:pt modelId="{0A3342D0-444D-F34D-9081-7606112D037B}" type="pres">
      <dgm:prSet presAssocID="{08367475-E9F5-4BA7-91D2-DBF8852FDDBE}" presName="FourNodes_2_text" presStyleLbl="node1" presStyleIdx="3" presStyleCnt="4">
        <dgm:presLayoutVars>
          <dgm:bulletEnabled val="1"/>
        </dgm:presLayoutVars>
      </dgm:prSet>
      <dgm:spPr/>
    </dgm:pt>
    <dgm:pt modelId="{8DC9E661-40E2-2844-AC09-F3F0E7E726E3}" type="pres">
      <dgm:prSet presAssocID="{08367475-E9F5-4BA7-91D2-DBF8852FDDBE}" presName="FourNodes_3_text" presStyleLbl="node1" presStyleIdx="3" presStyleCnt="4">
        <dgm:presLayoutVars>
          <dgm:bulletEnabled val="1"/>
        </dgm:presLayoutVars>
      </dgm:prSet>
      <dgm:spPr/>
    </dgm:pt>
    <dgm:pt modelId="{26A1D74F-BA60-444D-A486-772530BD86FD}" type="pres">
      <dgm:prSet presAssocID="{08367475-E9F5-4BA7-91D2-DBF8852FDDBE}" presName="FourNodes_4_text" presStyleLbl="node1" presStyleIdx="3" presStyleCnt="4">
        <dgm:presLayoutVars>
          <dgm:bulletEnabled val="1"/>
        </dgm:presLayoutVars>
      </dgm:prSet>
      <dgm:spPr/>
    </dgm:pt>
  </dgm:ptLst>
  <dgm:cxnLst>
    <dgm:cxn modelId="{A998F610-6132-774B-B78E-3361862F17E3}" type="presOf" srcId="{18CB75C3-95E4-4942-842B-E759C119B731}" destId="{0A3342D0-444D-F34D-9081-7606112D037B}" srcOrd="1" destOrd="0" presId="urn:microsoft.com/office/officeart/2005/8/layout/vProcess5"/>
    <dgm:cxn modelId="{5D21FF16-9CD9-4BA1-BE2B-6D6027B73047}" srcId="{08367475-E9F5-4BA7-91D2-DBF8852FDDBE}" destId="{18CB75C3-95E4-4942-842B-E759C119B731}" srcOrd="1" destOrd="0" parTransId="{7BD6A4AC-81A5-4F4B-9B7D-F0A7EE55AD68}" sibTransId="{8E64F234-0975-4A18-A510-4C29ECBDAC10}"/>
    <dgm:cxn modelId="{17D1DC28-6135-5549-94D1-1031D158BEF4}" type="presOf" srcId="{11250229-9A61-4BF9-9509-59D42F809DD4}" destId="{984D4555-FDBB-BB48-BE4B-1930DB9388D2}" srcOrd="1" destOrd="0" presId="urn:microsoft.com/office/officeart/2005/8/layout/vProcess5"/>
    <dgm:cxn modelId="{A4F36730-3BAE-254C-8931-B6292635F320}" type="presOf" srcId="{94CAE02E-4F55-4748-8998-21E2E7D8ECE8}" destId="{8DC9E661-40E2-2844-AC09-F3F0E7E726E3}" srcOrd="1" destOrd="0" presId="urn:microsoft.com/office/officeart/2005/8/layout/vProcess5"/>
    <dgm:cxn modelId="{F9146D68-3BFD-44C6-BCBB-6FD20E93C87B}" srcId="{08367475-E9F5-4BA7-91D2-DBF8852FDDBE}" destId="{D770037F-49EB-4033-9A17-9C42D46EB969}" srcOrd="3" destOrd="0" parTransId="{8F360145-A63A-477D-8FA4-0A8EA6CF9D07}" sibTransId="{0F5B8B69-2D59-4D57-ADC6-B19DBA68C4E2}"/>
    <dgm:cxn modelId="{5A794275-4C24-2149-9B3D-97B1720DB901}" type="presOf" srcId="{D770037F-49EB-4033-9A17-9C42D46EB969}" destId="{6FD95993-6752-EF44-B922-C984F2221F88}" srcOrd="0" destOrd="0" presId="urn:microsoft.com/office/officeart/2005/8/layout/vProcess5"/>
    <dgm:cxn modelId="{1A9CDB87-A122-D541-A59A-D5FC88639DDF}" type="presOf" srcId="{18CB75C3-95E4-4942-842B-E759C119B731}" destId="{C983B6AB-988A-E341-8CA5-F01E93371C3D}" srcOrd="0" destOrd="0" presId="urn:microsoft.com/office/officeart/2005/8/layout/vProcess5"/>
    <dgm:cxn modelId="{FA8DD58C-3DC0-5741-B802-6D8D6539A86F}" type="presOf" srcId="{11250229-9A61-4BF9-9509-59D42F809DD4}" destId="{D4F3BEB1-88C8-1741-ABBA-C9084D3CE3F2}" srcOrd="0" destOrd="0" presId="urn:microsoft.com/office/officeart/2005/8/layout/vProcess5"/>
    <dgm:cxn modelId="{2CE8568F-6CC1-FA4B-8F22-0916186FFCF0}" type="presOf" srcId="{D770037F-49EB-4033-9A17-9C42D46EB969}" destId="{26A1D74F-BA60-444D-A486-772530BD86FD}" srcOrd="1" destOrd="0" presId="urn:microsoft.com/office/officeart/2005/8/layout/vProcess5"/>
    <dgm:cxn modelId="{DC168795-7AF8-5645-8574-DBB002800E8C}" type="presOf" srcId="{831EF5D6-EA6F-4601-BBA3-403B865FA737}" destId="{69F20BCE-AA2F-7E45-88C3-C43B4CAFF9F6}" srcOrd="0" destOrd="0" presId="urn:microsoft.com/office/officeart/2005/8/layout/vProcess5"/>
    <dgm:cxn modelId="{FB3FE995-E869-4742-BCCF-C4350C2EDDAB}" type="presOf" srcId="{94CAE02E-4F55-4748-8998-21E2E7D8ECE8}" destId="{135EC505-652F-4841-9E03-6531694B7033}" srcOrd="0" destOrd="0" presId="urn:microsoft.com/office/officeart/2005/8/layout/vProcess5"/>
    <dgm:cxn modelId="{9AF29C97-0599-4C5D-A2F5-DE3511AC5E4B}" srcId="{08367475-E9F5-4BA7-91D2-DBF8852FDDBE}" destId="{94CAE02E-4F55-4748-8998-21E2E7D8ECE8}" srcOrd="2" destOrd="0" parTransId="{2ADEA501-CB2D-4707-B4C0-BB7BE1135B36}" sibTransId="{131BCDBB-B9AC-462B-AF29-EFBCF2702BF9}"/>
    <dgm:cxn modelId="{26F7D697-ADC0-BF43-B93B-51AF82DB5964}" type="presOf" srcId="{8E64F234-0975-4A18-A510-4C29ECBDAC10}" destId="{E7C82BF6-90B1-E846-9DC1-4A46E7CC2695}" srcOrd="0" destOrd="0" presId="urn:microsoft.com/office/officeart/2005/8/layout/vProcess5"/>
    <dgm:cxn modelId="{AE3240C0-1992-D948-A2C1-E26590AFF2B1}" type="presOf" srcId="{08367475-E9F5-4BA7-91D2-DBF8852FDDBE}" destId="{4952802A-A582-7B47-A211-102733C86DD6}" srcOrd="0" destOrd="0" presId="urn:microsoft.com/office/officeart/2005/8/layout/vProcess5"/>
    <dgm:cxn modelId="{7CAFA7D2-50A2-4205-A50B-E819D6099B41}" srcId="{08367475-E9F5-4BA7-91D2-DBF8852FDDBE}" destId="{11250229-9A61-4BF9-9509-59D42F809DD4}" srcOrd="0" destOrd="0" parTransId="{B5BCF968-F6B6-4264-8D97-1FBE71648607}" sibTransId="{831EF5D6-EA6F-4601-BBA3-403B865FA737}"/>
    <dgm:cxn modelId="{C1287BD6-7CF5-5246-B086-4C1767347344}" type="presOf" srcId="{131BCDBB-B9AC-462B-AF29-EFBCF2702BF9}" destId="{4467FD71-2B83-1A4C-BAB2-E26BFE48CC31}" srcOrd="0" destOrd="0" presId="urn:microsoft.com/office/officeart/2005/8/layout/vProcess5"/>
    <dgm:cxn modelId="{E2E3B670-AF13-BB4B-98D9-CCC6CA1A614A}" type="presParOf" srcId="{4952802A-A582-7B47-A211-102733C86DD6}" destId="{C976BD1C-363C-1C42-8751-46A3F9F4C0AB}" srcOrd="0" destOrd="0" presId="urn:microsoft.com/office/officeart/2005/8/layout/vProcess5"/>
    <dgm:cxn modelId="{D768B14E-FC3A-EE4E-A7B5-A059D8F596E6}" type="presParOf" srcId="{4952802A-A582-7B47-A211-102733C86DD6}" destId="{D4F3BEB1-88C8-1741-ABBA-C9084D3CE3F2}" srcOrd="1" destOrd="0" presId="urn:microsoft.com/office/officeart/2005/8/layout/vProcess5"/>
    <dgm:cxn modelId="{E69D4566-8A4B-0642-9913-343751B5958A}" type="presParOf" srcId="{4952802A-A582-7B47-A211-102733C86DD6}" destId="{C983B6AB-988A-E341-8CA5-F01E93371C3D}" srcOrd="2" destOrd="0" presId="urn:microsoft.com/office/officeart/2005/8/layout/vProcess5"/>
    <dgm:cxn modelId="{530386EA-3EC5-9348-9811-83B551E31C9D}" type="presParOf" srcId="{4952802A-A582-7B47-A211-102733C86DD6}" destId="{135EC505-652F-4841-9E03-6531694B7033}" srcOrd="3" destOrd="0" presId="urn:microsoft.com/office/officeart/2005/8/layout/vProcess5"/>
    <dgm:cxn modelId="{D9979C17-D175-684C-97B8-254A29A88775}" type="presParOf" srcId="{4952802A-A582-7B47-A211-102733C86DD6}" destId="{6FD95993-6752-EF44-B922-C984F2221F88}" srcOrd="4" destOrd="0" presId="urn:microsoft.com/office/officeart/2005/8/layout/vProcess5"/>
    <dgm:cxn modelId="{67246160-02FC-8742-9D03-B7FFCEE5752A}" type="presParOf" srcId="{4952802A-A582-7B47-A211-102733C86DD6}" destId="{69F20BCE-AA2F-7E45-88C3-C43B4CAFF9F6}" srcOrd="5" destOrd="0" presId="urn:microsoft.com/office/officeart/2005/8/layout/vProcess5"/>
    <dgm:cxn modelId="{D769C20E-CE6E-F34E-822D-BC484B2BB5EB}" type="presParOf" srcId="{4952802A-A582-7B47-A211-102733C86DD6}" destId="{E7C82BF6-90B1-E846-9DC1-4A46E7CC2695}" srcOrd="6" destOrd="0" presId="urn:microsoft.com/office/officeart/2005/8/layout/vProcess5"/>
    <dgm:cxn modelId="{5078DE76-88BA-734B-A54D-A56606550093}" type="presParOf" srcId="{4952802A-A582-7B47-A211-102733C86DD6}" destId="{4467FD71-2B83-1A4C-BAB2-E26BFE48CC31}" srcOrd="7" destOrd="0" presId="urn:microsoft.com/office/officeart/2005/8/layout/vProcess5"/>
    <dgm:cxn modelId="{C09B9B2B-B506-CF4C-B788-8A1707A5BBC8}" type="presParOf" srcId="{4952802A-A582-7B47-A211-102733C86DD6}" destId="{984D4555-FDBB-BB48-BE4B-1930DB9388D2}" srcOrd="8" destOrd="0" presId="urn:microsoft.com/office/officeart/2005/8/layout/vProcess5"/>
    <dgm:cxn modelId="{71ABDF06-3B2E-7644-810B-FF461BB811F3}" type="presParOf" srcId="{4952802A-A582-7B47-A211-102733C86DD6}" destId="{0A3342D0-444D-F34D-9081-7606112D037B}" srcOrd="9" destOrd="0" presId="urn:microsoft.com/office/officeart/2005/8/layout/vProcess5"/>
    <dgm:cxn modelId="{2068B4CA-BB45-7C46-8AC2-1E69CD9F63F5}" type="presParOf" srcId="{4952802A-A582-7B47-A211-102733C86DD6}" destId="{8DC9E661-40E2-2844-AC09-F3F0E7E726E3}" srcOrd="10" destOrd="0" presId="urn:microsoft.com/office/officeart/2005/8/layout/vProcess5"/>
    <dgm:cxn modelId="{20F36ADF-8E52-A14E-8248-E25B4493308E}" type="presParOf" srcId="{4952802A-A582-7B47-A211-102733C86DD6}" destId="{26A1D74F-BA60-444D-A486-772530BD86F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E3931B-F052-481E-9F5E-DC578D9FDE0E}"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5D38FBD-85D3-4340-AFD4-206C1307EFFF}">
      <dgm:prSet/>
      <dgm:spPr/>
      <dgm:t>
        <a:bodyPr/>
        <a:lstStyle/>
        <a:p>
          <a:r>
            <a:rPr lang="tr-TR"/>
            <a:t>Amaç, bilgiyi olması gerektiği şekilde tutmak ve korumaktır. Bilginin </a:t>
          </a:r>
          <a:r>
            <a:rPr lang="tr-TR" b="1"/>
            <a:t>bozulma</a:t>
          </a:r>
          <a:r>
            <a:rPr lang="tr-TR"/>
            <a:t>sını, </a:t>
          </a:r>
          <a:r>
            <a:rPr lang="tr-TR" b="1"/>
            <a:t>değiştirilme</a:t>
          </a:r>
          <a:r>
            <a:rPr lang="tr-TR"/>
            <a:t>sini, yeni veriler </a:t>
          </a:r>
          <a:r>
            <a:rPr lang="tr-TR" b="1"/>
            <a:t>eklenme</a:t>
          </a:r>
          <a:r>
            <a:rPr lang="tr-TR"/>
            <a:t>sini, bir kısmının veya tamamının </a:t>
          </a:r>
          <a:r>
            <a:rPr lang="tr-TR" b="1"/>
            <a:t>silinme</a:t>
          </a:r>
          <a:r>
            <a:rPr lang="tr-TR"/>
            <a:t>sini engellemeyi hedefler. </a:t>
          </a:r>
          <a:endParaRPr lang="en-US"/>
        </a:p>
      </dgm:t>
    </dgm:pt>
    <dgm:pt modelId="{78E3DB30-6713-49C2-BE70-077D9FEDFFEC}" type="parTrans" cxnId="{A0BB05A3-AFE0-4D0B-AAC5-7610B482E2CA}">
      <dgm:prSet/>
      <dgm:spPr/>
      <dgm:t>
        <a:bodyPr/>
        <a:lstStyle/>
        <a:p>
          <a:endParaRPr lang="en-US"/>
        </a:p>
      </dgm:t>
    </dgm:pt>
    <dgm:pt modelId="{9457B96D-7816-4458-B9AE-6FAFDCF855B0}" type="sibTrans" cxnId="{A0BB05A3-AFE0-4D0B-AAC5-7610B482E2CA}">
      <dgm:prSet/>
      <dgm:spPr/>
      <dgm:t>
        <a:bodyPr/>
        <a:lstStyle/>
        <a:p>
          <a:endParaRPr lang="en-US"/>
        </a:p>
      </dgm:t>
    </dgm:pt>
    <dgm:pt modelId="{CF794F88-7956-47C1-860D-A53A9B5B1070}">
      <dgm:prSet/>
      <dgm:spPr/>
      <dgm:t>
        <a:bodyPr/>
        <a:lstStyle/>
        <a:p>
          <a:r>
            <a:rPr lang="tr-TR"/>
            <a:t>Bu amaçla kritik bilgi için </a:t>
          </a:r>
          <a:r>
            <a:rPr lang="tr-TR" b="1"/>
            <a:t>erişim kontrolü</a:t>
          </a:r>
          <a:r>
            <a:rPr lang="tr-TR"/>
            <a:t>nün gerçekleşmesi ve belli aralıklarla </a:t>
          </a:r>
          <a:r>
            <a:rPr lang="tr-TR" b="1"/>
            <a:t>yedekleme</a:t>
          </a:r>
          <a:r>
            <a:rPr lang="tr-TR"/>
            <a:t>nin gerçekleşmesi gerekmektedir. </a:t>
          </a:r>
          <a:endParaRPr lang="en-US"/>
        </a:p>
      </dgm:t>
    </dgm:pt>
    <dgm:pt modelId="{DC5426A8-07CE-4295-BE5A-BF2A438BE5C5}" type="parTrans" cxnId="{1A346368-09C1-45E6-B607-AC1787FF65D7}">
      <dgm:prSet/>
      <dgm:spPr/>
      <dgm:t>
        <a:bodyPr/>
        <a:lstStyle/>
        <a:p>
          <a:endParaRPr lang="en-US"/>
        </a:p>
      </dgm:t>
    </dgm:pt>
    <dgm:pt modelId="{BCB617BE-26C9-4B47-8416-B1014E0EEB1C}" type="sibTrans" cxnId="{1A346368-09C1-45E6-B607-AC1787FF65D7}">
      <dgm:prSet/>
      <dgm:spPr/>
      <dgm:t>
        <a:bodyPr/>
        <a:lstStyle/>
        <a:p>
          <a:endParaRPr lang="en-US"/>
        </a:p>
      </dgm:t>
    </dgm:pt>
    <dgm:pt modelId="{0101A360-0B64-4DA6-9115-14BBD9BE208F}">
      <dgm:prSet/>
      <dgm:spPr/>
      <dgm:t>
        <a:bodyPr/>
        <a:lstStyle/>
        <a:p>
          <a:r>
            <a:rPr lang="tr-TR"/>
            <a:t>Bu durumda veri, haberleşme sırasında izlediği yollarda değiştirilmemiş, araya yeni veriler eklenmemiş, belli bir kısmı ya da tamamı tekrar edilmemiş ve sırası değiştirilmemiş şekilde alıcısına ulaşır. </a:t>
          </a:r>
          <a:endParaRPr lang="en-US"/>
        </a:p>
      </dgm:t>
    </dgm:pt>
    <dgm:pt modelId="{E595FD52-1B06-4513-B1B3-4C95E4B92FC2}" type="parTrans" cxnId="{ED78F491-4F9F-45B2-B48A-F626DBEEDB81}">
      <dgm:prSet/>
      <dgm:spPr/>
      <dgm:t>
        <a:bodyPr/>
        <a:lstStyle/>
        <a:p>
          <a:endParaRPr lang="en-US"/>
        </a:p>
      </dgm:t>
    </dgm:pt>
    <dgm:pt modelId="{E5283A08-DA74-4975-B1C5-6783F2DB0E3D}" type="sibTrans" cxnId="{ED78F491-4F9F-45B2-B48A-F626DBEEDB81}">
      <dgm:prSet/>
      <dgm:spPr/>
      <dgm:t>
        <a:bodyPr/>
        <a:lstStyle/>
        <a:p>
          <a:endParaRPr lang="en-US"/>
        </a:p>
      </dgm:t>
    </dgm:pt>
    <dgm:pt modelId="{226C83F8-2DD1-354A-81BF-F7C5BB835507}" type="pres">
      <dgm:prSet presAssocID="{75E3931B-F052-481E-9F5E-DC578D9FDE0E}" presName="outerComposite" presStyleCnt="0">
        <dgm:presLayoutVars>
          <dgm:chMax val="5"/>
          <dgm:dir/>
          <dgm:resizeHandles val="exact"/>
        </dgm:presLayoutVars>
      </dgm:prSet>
      <dgm:spPr/>
    </dgm:pt>
    <dgm:pt modelId="{7C14A05E-3B65-6846-BB01-74BAB7807F0B}" type="pres">
      <dgm:prSet presAssocID="{75E3931B-F052-481E-9F5E-DC578D9FDE0E}" presName="dummyMaxCanvas" presStyleCnt="0">
        <dgm:presLayoutVars/>
      </dgm:prSet>
      <dgm:spPr/>
    </dgm:pt>
    <dgm:pt modelId="{2E5368BA-DFA9-1747-B0FE-F6874D5163E6}" type="pres">
      <dgm:prSet presAssocID="{75E3931B-F052-481E-9F5E-DC578D9FDE0E}" presName="ThreeNodes_1" presStyleLbl="node1" presStyleIdx="0" presStyleCnt="3">
        <dgm:presLayoutVars>
          <dgm:bulletEnabled val="1"/>
        </dgm:presLayoutVars>
      </dgm:prSet>
      <dgm:spPr/>
    </dgm:pt>
    <dgm:pt modelId="{3761CE84-719B-124F-85E8-070966AB8525}" type="pres">
      <dgm:prSet presAssocID="{75E3931B-F052-481E-9F5E-DC578D9FDE0E}" presName="ThreeNodes_2" presStyleLbl="node1" presStyleIdx="1" presStyleCnt="3">
        <dgm:presLayoutVars>
          <dgm:bulletEnabled val="1"/>
        </dgm:presLayoutVars>
      </dgm:prSet>
      <dgm:spPr/>
    </dgm:pt>
    <dgm:pt modelId="{AC7EA581-41FA-F24A-94AA-D09CAC15FE36}" type="pres">
      <dgm:prSet presAssocID="{75E3931B-F052-481E-9F5E-DC578D9FDE0E}" presName="ThreeNodes_3" presStyleLbl="node1" presStyleIdx="2" presStyleCnt="3">
        <dgm:presLayoutVars>
          <dgm:bulletEnabled val="1"/>
        </dgm:presLayoutVars>
      </dgm:prSet>
      <dgm:spPr/>
    </dgm:pt>
    <dgm:pt modelId="{0DD12407-1B6B-374B-930A-F82C1AF1A9EC}" type="pres">
      <dgm:prSet presAssocID="{75E3931B-F052-481E-9F5E-DC578D9FDE0E}" presName="ThreeConn_1-2" presStyleLbl="fgAccFollowNode1" presStyleIdx="0" presStyleCnt="2">
        <dgm:presLayoutVars>
          <dgm:bulletEnabled val="1"/>
        </dgm:presLayoutVars>
      </dgm:prSet>
      <dgm:spPr/>
    </dgm:pt>
    <dgm:pt modelId="{3C2E7795-6845-264F-A38C-84AD24868486}" type="pres">
      <dgm:prSet presAssocID="{75E3931B-F052-481E-9F5E-DC578D9FDE0E}" presName="ThreeConn_2-3" presStyleLbl="fgAccFollowNode1" presStyleIdx="1" presStyleCnt="2">
        <dgm:presLayoutVars>
          <dgm:bulletEnabled val="1"/>
        </dgm:presLayoutVars>
      </dgm:prSet>
      <dgm:spPr/>
    </dgm:pt>
    <dgm:pt modelId="{92653E9D-1F62-5748-9A21-BD0A632625EA}" type="pres">
      <dgm:prSet presAssocID="{75E3931B-F052-481E-9F5E-DC578D9FDE0E}" presName="ThreeNodes_1_text" presStyleLbl="node1" presStyleIdx="2" presStyleCnt="3">
        <dgm:presLayoutVars>
          <dgm:bulletEnabled val="1"/>
        </dgm:presLayoutVars>
      </dgm:prSet>
      <dgm:spPr/>
    </dgm:pt>
    <dgm:pt modelId="{D91EB6C3-F2CF-0F4A-8385-6221E8408E2D}" type="pres">
      <dgm:prSet presAssocID="{75E3931B-F052-481E-9F5E-DC578D9FDE0E}" presName="ThreeNodes_2_text" presStyleLbl="node1" presStyleIdx="2" presStyleCnt="3">
        <dgm:presLayoutVars>
          <dgm:bulletEnabled val="1"/>
        </dgm:presLayoutVars>
      </dgm:prSet>
      <dgm:spPr/>
    </dgm:pt>
    <dgm:pt modelId="{E3B15F53-895D-5645-AA88-CFB6279A52A0}" type="pres">
      <dgm:prSet presAssocID="{75E3931B-F052-481E-9F5E-DC578D9FDE0E}" presName="ThreeNodes_3_text" presStyleLbl="node1" presStyleIdx="2" presStyleCnt="3">
        <dgm:presLayoutVars>
          <dgm:bulletEnabled val="1"/>
        </dgm:presLayoutVars>
      </dgm:prSet>
      <dgm:spPr/>
    </dgm:pt>
  </dgm:ptLst>
  <dgm:cxnLst>
    <dgm:cxn modelId="{46822E13-625F-E040-91C8-7849862C4FB0}" type="presOf" srcId="{65D38FBD-85D3-4340-AFD4-206C1307EFFF}" destId="{2E5368BA-DFA9-1747-B0FE-F6874D5163E6}" srcOrd="0" destOrd="0" presId="urn:microsoft.com/office/officeart/2005/8/layout/vProcess5"/>
    <dgm:cxn modelId="{3E62431C-5A93-3241-B5CC-DC76708C8330}" type="presOf" srcId="{CF794F88-7956-47C1-860D-A53A9B5B1070}" destId="{D91EB6C3-F2CF-0F4A-8385-6221E8408E2D}" srcOrd="1" destOrd="0" presId="urn:microsoft.com/office/officeart/2005/8/layout/vProcess5"/>
    <dgm:cxn modelId="{3AB73522-B6EC-7E44-A2B1-164EF79302E5}" type="presOf" srcId="{0101A360-0B64-4DA6-9115-14BBD9BE208F}" destId="{E3B15F53-895D-5645-AA88-CFB6279A52A0}" srcOrd="1" destOrd="0" presId="urn:microsoft.com/office/officeart/2005/8/layout/vProcess5"/>
    <dgm:cxn modelId="{F750E32A-DC07-BC4B-BA0E-41B87117CDBA}" type="presOf" srcId="{BCB617BE-26C9-4B47-8416-B1014E0EEB1C}" destId="{3C2E7795-6845-264F-A38C-84AD24868486}" srcOrd="0" destOrd="0" presId="urn:microsoft.com/office/officeart/2005/8/layout/vProcess5"/>
    <dgm:cxn modelId="{992E954F-203C-3642-AB93-7E33834FA809}" type="presOf" srcId="{CF794F88-7956-47C1-860D-A53A9B5B1070}" destId="{3761CE84-719B-124F-85E8-070966AB8525}" srcOrd="0" destOrd="0" presId="urn:microsoft.com/office/officeart/2005/8/layout/vProcess5"/>
    <dgm:cxn modelId="{1A346368-09C1-45E6-B607-AC1787FF65D7}" srcId="{75E3931B-F052-481E-9F5E-DC578D9FDE0E}" destId="{CF794F88-7956-47C1-860D-A53A9B5B1070}" srcOrd="1" destOrd="0" parTransId="{DC5426A8-07CE-4295-BE5A-BF2A438BE5C5}" sibTransId="{BCB617BE-26C9-4B47-8416-B1014E0EEB1C}"/>
    <dgm:cxn modelId="{2EFC4C71-4FC7-E943-9997-13C18B95E1E8}" type="presOf" srcId="{75E3931B-F052-481E-9F5E-DC578D9FDE0E}" destId="{226C83F8-2DD1-354A-81BF-F7C5BB835507}" srcOrd="0" destOrd="0" presId="urn:microsoft.com/office/officeart/2005/8/layout/vProcess5"/>
    <dgm:cxn modelId="{9EC2E781-481B-8744-8D6F-50868AE45F16}" type="presOf" srcId="{65D38FBD-85D3-4340-AFD4-206C1307EFFF}" destId="{92653E9D-1F62-5748-9A21-BD0A632625EA}" srcOrd="1" destOrd="0" presId="urn:microsoft.com/office/officeart/2005/8/layout/vProcess5"/>
    <dgm:cxn modelId="{ED78F491-4F9F-45B2-B48A-F626DBEEDB81}" srcId="{75E3931B-F052-481E-9F5E-DC578D9FDE0E}" destId="{0101A360-0B64-4DA6-9115-14BBD9BE208F}" srcOrd="2" destOrd="0" parTransId="{E595FD52-1B06-4513-B1B3-4C95E4B92FC2}" sibTransId="{E5283A08-DA74-4975-B1C5-6783F2DB0E3D}"/>
    <dgm:cxn modelId="{A0BB05A3-AFE0-4D0B-AAC5-7610B482E2CA}" srcId="{75E3931B-F052-481E-9F5E-DC578D9FDE0E}" destId="{65D38FBD-85D3-4340-AFD4-206C1307EFFF}" srcOrd="0" destOrd="0" parTransId="{78E3DB30-6713-49C2-BE70-077D9FEDFFEC}" sibTransId="{9457B96D-7816-4458-B9AE-6FAFDCF855B0}"/>
    <dgm:cxn modelId="{1537BDA5-0320-E449-8832-B6B454E2BCEA}" type="presOf" srcId="{9457B96D-7816-4458-B9AE-6FAFDCF855B0}" destId="{0DD12407-1B6B-374B-930A-F82C1AF1A9EC}" srcOrd="0" destOrd="0" presId="urn:microsoft.com/office/officeart/2005/8/layout/vProcess5"/>
    <dgm:cxn modelId="{DCCE03F7-EC1E-9847-9B4C-8D3D4C590058}" type="presOf" srcId="{0101A360-0B64-4DA6-9115-14BBD9BE208F}" destId="{AC7EA581-41FA-F24A-94AA-D09CAC15FE36}" srcOrd="0" destOrd="0" presId="urn:microsoft.com/office/officeart/2005/8/layout/vProcess5"/>
    <dgm:cxn modelId="{A7EA4D19-0640-724A-8C17-B4599FE3AB05}" type="presParOf" srcId="{226C83F8-2DD1-354A-81BF-F7C5BB835507}" destId="{7C14A05E-3B65-6846-BB01-74BAB7807F0B}" srcOrd="0" destOrd="0" presId="urn:microsoft.com/office/officeart/2005/8/layout/vProcess5"/>
    <dgm:cxn modelId="{AD3A15DD-AAD1-AC45-80E2-789C59C7C3B5}" type="presParOf" srcId="{226C83F8-2DD1-354A-81BF-F7C5BB835507}" destId="{2E5368BA-DFA9-1747-B0FE-F6874D5163E6}" srcOrd="1" destOrd="0" presId="urn:microsoft.com/office/officeart/2005/8/layout/vProcess5"/>
    <dgm:cxn modelId="{788C14D8-BEA6-D94D-B8B4-04A35CB2E1E1}" type="presParOf" srcId="{226C83F8-2DD1-354A-81BF-F7C5BB835507}" destId="{3761CE84-719B-124F-85E8-070966AB8525}" srcOrd="2" destOrd="0" presId="urn:microsoft.com/office/officeart/2005/8/layout/vProcess5"/>
    <dgm:cxn modelId="{DC041567-BE0D-F840-B911-F6067F45089B}" type="presParOf" srcId="{226C83F8-2DD1-354A-81BF-F7C5BB835507}" destId="{AC7EA581-41FA-F24A-94AA-D09CAC15FE36}" srcOrd="3" destOrd="0" presId="urn:microsoft.com/office/officeart/2005/8/layout/vProcess5"/>
    <dgm:cxn modelId="{429873C9-5F93-CB46-9B81-E4C896B6E4EF}" type="presParOf" srcId="{226C83F8-2DD1-354A-81BF-F7C5BB835507}" destId="{0DD12407-1B6B-374B-930A-F82C1AF1A9EC}" srcOrd="4" destOrd="0" presId="urn:microsoft.com/office/officeart/2005/8/layout/vProcess5"/>
    <dgm:cxn modelId="{5B0C52A2-587A-1948-96AC-87B5215DB296}" type="presParOf" srcId="{226C83F8-2DD1-354A-81BF-F7C5BB835507}" destId="{3C2E7795-6845-264F-A38C-84AD24868486}" srcOrd="5" destOrd="0" presId="urn:microsoft.com/office/officeart/2005/8/layout/vProcess5"/>
    <dgm:cxn modelId="{72A1B851-5A89-D349-AE51-767EE8D5B7DC}" type="presParOf" srcId="{226C83F8-2DD1-354A-81BF-F7C5BB835507}" destId="{92653E9D-1F62-5748-9A21-BD0A632625EA}" srcOrd="6" destOrd="0" presId="urn:microsoft.com/office/officeart/2005/8/layout/vProcess5"/>
    <dgm:cxn modelId="{19FB85C9-4947-D241-B10F-6B14F900405D}" type="presParOf" srcId="{226C83F8-2DD1-354A-81BF-F7C5BB835507}" destId="{D91EB6C3-F2CF-0F4A-8385-6221E8408E2D}" srcOrd="7" destOrd="0" presId="urn:microsoft.com/office/officeart/2005/8/layout/vProcess5"/>
    <dgm:cxn modelId="{E35A5750-1A63-5848-B6CD-CB69FB04D9A5}" type="presParOf" srcId="{226C83F8-2DD1-354A-81BF-F7C5BB835507}" destId="{E3B15F53-895D-5645-AA88-CFB6279A52A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BEB1-88C8-1741-ABBA-C9084D3CE3F2}">
      <dsp:nvSpPr>
        <dsp:cNvPr id="0" name=""/>
        <dsp:cNvSpPr/>
      </dsp:nvSpPr>
      <dsp:spPr>
        <a:xfrm>
          <a:off x="0" y="0"/>
          <a:ext cx="7694506" cy="90056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Bilginin </a:t>
          </a:r>
          <a:r>
            <a:rPr lang="en-US" sz="1500" b="1" kern="1200"/>
            <a:t>yetkisiz kişil</a:t>
          </a:r>
          <a:r>
            <a:rPr lang="en-US" sz="1500" kern="1200"/>
            <a:t>erin eline geçmesini engellemeyi amaçlamaktadır. </a:t>
          </a:r>
        </a:p>
      </dsp:txBody>
      <dsp:txXfrm>
        <a:off x="26377" y="26377"/>
        <a:ext cx="6646626" cy="847812"/>
      </dsp:txXfrm>
    </dsp:sp>
    <dsp:sp modelId="{C983B6AB-988A-E341-8CA5-F01E93371C3D}">
      <dsp:nvSpPr>
        <dsp:cNvPr id="0" name=""/>
        <dsp:cNvSpPr/>
      </dsp:nvSpPr>
      <dsp:spPr>
        <a:xfrm>
          <a:off x="644414" y="1064305"/>
          <a:ext cx="7694506" cy="900566"/>
        </a:xfrm>
        <a:prstGeom prst="roundRect">
          <a:avLst>
            <a:gd name="adj" fmla="val 10000"/>
          </a:avLst>
        </a:prstGeom>
        <a:solidFill>
          <a:schemeClr val="accent2">
            <a:hueOff val="-904150"/>
            <a:satOff val="-552"/>
            <a:lumOff val="215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Bilgi hem bilgisayar sistemlerinde </a:t>
          </a:r>
          <a:r>
            <a:rPr lang="en-US" sz="1500" b="1" kern="1200"/>
            <a:t>işlenirken</a:t>
          </a:r>
          <a:r>
            <a:rPr lang="en-US" sz="1500" kern="1200"/>
            <a:t> (process), hem saklama ortamlarında </a:t>
          </a:r>
          <a:r>
            <a:rPr lang="en-US" sz="1500" b="1" kern="1200"/>
            <a:t>depolanırken</a:t>
          </a:r>
          <a:r>
            <a:rPr lang="en-US" sz="1500" kern="1200"/>
            <a:t> (storage), hem de ağ üzerinde gönderici ve alıcı arasında </a:t>
          </a:r>
          <a:r>
            <a:rPr lang="en-US" sz="1500" b="1" kern="1200"/>
            <a:t>taşınırken</a:t>
          </a:r>
          <a:r>
            <a:rPr lang="en-US" sz="1500" kern="1200"/>
            <a:t> (transport) yetkisiz erişimlerden korunmalıdır. </a:t>
          </a:r>
        </a:p>
      </dsp:txBody>
      <dsp:txXfrm>
        <a:off x="670791" y="1090682"/>
        <a:ext cx="6411969" cy="847812"/>
      </dsp:txXfrm>
    </dsp:sp>
    <dsp:sp modelId="{135EC505-652F-4841-9E03-6531694B7033}">
      <dsp:nvSpPr>
        <dsp:cNvPr id="0" name=""/>
        <dsp:cNvSpPr/>
      </dsp:nvSpPr>
      <dsp:spPr>
        <a:xfrm>
          <a:off x="1279211" y="2128610"/>
          <a:ext cx="7694506" cy="900566"/>
        </a:xfrm>
        <a:prstGeom prst="roundRect">
          <a:avLst>
            <a:gd name="adj" fmla="val 10000"/>
          </a:avLst>
        </a:prstGeom>
        <a:solidFill>
          <a:schemeClr val="accent2">
            <a:hueOff val="-1808300"/>
            <a:satOff val="-1104"/>
            <a:lumOff val="43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Saldırgan bir yapılandırma veya yazılım hatasını istismar ederek yahut Sosyal Mühendislik teknikleri ile yetkili insanların hatalarını istismar ederek bilgilere izinsiz olarak erişebilir. </a:t>
          </a:r>
        </a:p>
      </dsp:txBody>
      <dsp:txXfrm>
        <a:off x="1305588" y="2154987"/>
        <a:ext cx="6421587" cy="847812"/>
      </dsp:txXfrm>
    </dsp:sp>
    <dsp:sp modelId="{6FD95993-6752-EF44-B922-C984F2221F88}">
      <dsp:nvSpPr>
        <dsp:cNvPr id="0" name=""/>
        <dsp:cNvSpPr/>
      </dsp:nvSpPr>
      <dsp:spPr>
        <a:xfrm>
          <a:off x="1923626" y="3192915"/>
          <a:ext cx="7694506" cy="900566"/>
        </a:xfrm>
        <a:prstGeom prst="roundRect">
          <a:avLst>
            <a:gd name="adj" fmla="val 10000"/>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Bu prensipte dikkat edilmesi gereken nokta, bilginin tamamen gizlenmesini sağlamak değil, </a:t>
          </a:r>
          <a:r>
            <a:rPr lang="en-US" sz="1500" b="1" kern="1200"/>
            <a:t>yetkisiz bir şekilde</a:t>
          </a:r>
          <a:r>
            <a:rPr lang="en-US" sz="1500" kern="1200"/>
            <a:t> elde edilmesini engellemek ve erişilebildiği durumunda da bundan haberdar olmaktır. </a:t>
          </a:r>
        </a:p>
      </dsp:txBody>
      <dsp:txXfrm>
        <a:off x="1950003" y="3219292"/>
        <a:ext cx="6411969" cy="847812"/>
      </dsp:txXfrm>
    </dsp:sp>
    <dsp:sp modelId="{69F20BCE-AA2F-7E45-88C3-C43B4CAFF9F6}">
      <dsp:nvSpPr>
        <dsp:cNvPr id="0" name=""/>
        <dsp:cNvSpPr/>
      </dsp:nvSpPr>
      <dsp:spPr>
        <a:xfrm>
          <a:off x="7109138" y="689751"/>
          <a:ext cx="585367" cy="585367"/>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240846" y="689751"/>
        <a:ext cx="321951" cy="440489"/>
      </dsp:txXfrm>
    </dsp:sp>
    <dsp:sp modelId="{E7C82BF6-90B1-E846-9DC1-4A46E7CC2695}">
      <dsp:nvSpPr>
        <dsp:cNvPr id="0" name=""/>
        <dsp:cNvSpPr/>
      </dsp:nvSpPr>
      <dsp:spPr>
        <a:xfrm>
          <a:off x="7753553" y="1754057"/>
          <a:ext cx="585367" cy="585367"/>
        </a:xfrm>
        <a:prstGeom prst="downArrow">
          <a:avLst>
            <a:gd name="adj1" fmla="val 55000"/>
            <a:gd name="adj2" fmla="val 45000"/>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885261" y="1754057"/>
        <a:ext cx="321951" cy="440489"/>
      </dsp:txXfrm>
    </dsp:sp>
    <dsp:sp modelId="{4467FD71-2B83-1A4C-BAB2-E26BFE48CC31}">
      <dsp:nvSpPr>
        <dsp:cNvPr id="0" name=""/>
        <dsp:cNvSpPr/>
      </dsp:nvSpPr>
      <dsp:spPr>
        <a:xfrm>
          <a:off x="8388350" y="2818362"/>
          <a:ext cx="585367" cy="585367"/>
        </a:xfrm>
        <a:prstGeom prst="downArrow">
          <a:avLst>
            <a:gd name="adj1" fmla="val 55000"/>
            <a:gd name="adj2" fmla="val 45000"/>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520058" y="2818362"/>
        <a:ext cx="321951" cy="4404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368BA-DFA9-1747-B0FE-F6874D5163E6}">
      <dsp:nvSpPr>
        <dsp:cNvPr id="0" name=""/>
        <dsp:cNvSpPr/>
      </dsp:nvSpPr>
      <dsp:spPr>
        <a:xfrm>
          <a:off x="0" y="0"/>
          <a:ext cx="8175413" cy="122804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Amaç, bilgiyi olması gerektiği şekilde tutmak ve korumaktır. Bilginin </a:t>
          </a:r>
          <a:r>
            <a:rPr lang="tr-TR" sz="1900" b="1" kern="1200"/>
            <a:t>bozulma</a:t>
          </a:r>
          <a:r>
            <a:rPr lang="tr-TR" sz="1900" kern="1200"/>
            <a:t>sını, </a:t>
          </a:r>
          <a:r>
            <a:rPr lang="tr-TR" sz="1900" b="1" kern="1200"/>
            <a:t>değiştirilme</a:t>
          </a:r>
          <a:r>
            <a:rPr lang="tr-TR" sz="1900" kern="1200"/>
            <a:t>sini, yeni veriler </a:t>
          </a:r>
          <a:r>
            <a:rPr lang="tr-TR" sz="1900" b="1" kern="1200"/>
            <a:t>eklenme</a:t>
          </a:r>
          <a:r>
            <a:rPr lang="tr-TR" sz="1900" kern="1200"/>
            <a:t>sini, bir kısmının veya tamamının </a:t>
          </a:r>
          <a:r>
            <a:rPr lang="tr-TR" sz="1900" b="1" kern="1200"/>
            <a:t>silinme</a:t>
          </a:r>
          <a:r>
            <a:rPr lang="tr-TR" sz="1900" kern="1200"/>
            <a:t>sini engellemeyi hedefler. </a:t>
          </a:r>
          <a:endParaRPr lang="en-US" sz="1900" kern="1200"/>
        </a:p>
      </dsp:txBody>
      <dsp:txXfrm>
        <a:off x="35968" y="35968"/>
        <a:ext cx="6850257" cy="1156108"/>
      </dsp:txXfrm>
    </dsp:sp>
    <dsp:sp modelId="{3761CE84-719B-124F-85E8-070966AB8525}">
      <dsp:nvSpPr>
        <dsp:cNvPr id="0" name=""/>
        <dsp:cNvSpPr/>
      </dsp:nvSpPr>
      <dsp:spPr>
        <a:xfrm>
          <a:off x="721359" y="1432718"/>
          <a:ext cx="8175413" cy="122804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Bu amaçla kritik bilgi için </a:t>
          </a:r>
          <a:r>
            <a:rPr lang="tr-TR" sz="1900" b="1" kern="1200"/>
            <a:t>erişim kontrolü</a:t>
          </a:r>
          <a:r>
            <a:rPr lang="tr-TR" sz="1900" kern="1200"/>
            <a:t>nün gerçekleşmesi ve belli aralıklarla </a:t>
          </a:r>
          <a:r>
            <a:rPr lang="tr-TR" sz="1900" b="1" kern="1200"/>
            <a:t>yedekleme</a:t>
          </a:r>
          <a:r>
            <a:rPr lang="tr-TR" sz="1900" kern="1200"/>
            <a:t>nin gerçekleşmesi gerekmektedir. </a:t>
          </a:r>
          <a:endParaRPr lang="en-US" sz="1900" kern="1200"/>
        </a:p>
      </dsp:txBody>
      <dsp:txXfrm>
        <a:off x="757327" y="1468686"/>
        <a:ext cx="6583888" cy="1156108"/>
      </dsp:txXfrm>
    </dsp:sp>
    <dsp:sp modelId="{AC7EA581-41FA-F24A-94AA-D09CAC15FE36}">
      <dsp:nvSpPr>
        <dsp:cNvPr id="0" name=""/>
        <dsp:cNvSpPr/>
      </dsp:nvSpPr>
      <dsp:spPr>
        <a:xfrm>
          <a:off x="1442719" y="2865437"/>
          <a:ext cx="8175413" cy="1228044"/>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tr-TR" sz="1900" kern="1200"/>
            <a:t>Bu durumda veri, haberleşme sırasında izlediği yollarda değiştirilmemiş, araya yeni veriler eklenmemiş, belli bir kısmı ya da tamamı tekrar edilmemiş ve sırası değiştirilmemiş şekilde alıcısına ulaşır. </a:t>
          </a:r>
          <a:endParaRPr lang="en-US" sz="1900" kern="1200"/>
        </a:p>
      </dsp:txBody>
      <dsp:txXfrm>
        <a:off x="1478687" y="2901405"/>
        <a:ext cx="6583888" cy="1156108"/>
      </dsp:txXfrm>
    </dsp:sp>
    <dsp:sp modelId="{0DD12407-1B6B-374B-930A-F82C1AF1A9EC}">
      <dsp:nvSpPr>
        <dsp:cNvPr id="0" name=""/>
        <dsp:cNvSpPr/>
      </dsp:nvSpPr>
      <dsp:spPr>
        <a:xfrm>
          <a:off x="7377184" y="931267"/>
          <a:ext cx="798228" cy="79822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56785" y="931267"/>
        <a:ext cx="439026" cy="600667"/>
      </dsp:txXfrm>
    </dsp:sp>
    <dsp:sp modelId="{3C2E7795-6845-264F-A38C-84AD24868486}">
      <dsp:nvSpPr>
        <dsp:cNvPr id="0" name=""/>
        <dsp:cNvSpPr/>
      </dsp:nvSpPr>
      <dsp:spPr>
        <a:xfrm>
          <a:off x="8098544" y="2355798"/>
          <a:ext cx="798228" cy="798228"/>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78145" y="2355798"/>
        <a:ext cx="439026" cy="60066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F0E68-01B0-FE45-964E-2C5D1B33739F}" type="datetimeFigureOut">
              <a:rPr lang="tr-TR" smtClean="0"/>
              <a:t>21.12.2020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5F242-D97D-1846-BA45-634E66E73638}" type="slidenum">
              <a:rPr lang="tr-TR" smtClean="0"/>
              <a:t>‹#›</a:t>
            </a:fld>
            <a:endParaRPr lang="tr-TR"/>
          </a:p>
        </p:txBody>
      </p:sp>
    </p:spTree>
    <p:extLst>
      <p:ext uri="{BB962C8B-B14F-4D97-AF65-F5344CB8AC3E}">
        <p14:creationId xmlns:p14="http://schemas.microsoft.com/office/powerpoint/2010/main" val="95902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tf365.com/" TargetMode="External"/><Relationship Id="rId7" Type="http://schemas.openxmlformats.org/officeDocument/2006/relationships/hyperlink" Target="http://www.dvwa.co.u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hackthebox.eu/" TargetMode="External"/><Relationship Id="rId5" Type="http://schemas.openxmlformats.org/officeDocument/2006/relationships/hyperlink" Target="https://antsle.com/" TargetMode="External"/><Relationship Id="rId4" Type="http://schemas.openxmlformats.org/officeDocument/2006/relationships/hyperlink" Target="https://www.vulnhub.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Gizlilik</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Bilginin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yetkisiz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kişilerin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eline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geçmemesidir</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Bütünlük</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Bilginin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yetkisiz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kişiler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tarafından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değiştirilmemesidir</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Erişilebilirlik</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Bilginin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ilgili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ya</a:t>
            </a:r>
            <a:r>
              <a:rPr lang="en-US" sz="1200" kern="1200" dirty="0">
                <a:solidFill>
                  <a:schemeClr val="tx1"/>
                </a:solidFill>
                <a:effectLst/>
                <a:latin typeface="+mn-lt"/>
                <a:ea typeface="+mn-ea"/>
                <a:cs typeface="+mn-cs"/>
              </a:rPr>
              <a:t> da </a:t>
            </a:r>
            <a:r>
              <a:rPr lang="en-US" sz="1200" kern="1200" dirty="0" err="1">
                <a:solidFill>
                  <a:schemeClr val="tx1"/>
                </a:solidFill>
                <a:effectLst/>
                <a:latin typeface="+mn-lt"/>
                <a:ea typeface="+mn-ea"/>
                <a:cs typeface="+mn-cs"/>
              </a:rPr>
              <a:t>yetkili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kişilerce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ulaşılabilir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kullanılabilir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durumda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olmasıdır</a:t>
            </a:r>
            <a:r>
              <a:rPr lang="en-US" sz="1200" kern="1200" dirty="0">
                <a:solidFill>
                  <a:schemeClr val="tx1"/>
                </a:solidFill>
                <a:effectLst/>
                <a:latin typeface="+mn-lt"/>
                <a:ea typeface="+mn-ea"/>
                <a:cs typeface="+mn-cs"/>
              </a:rPr>
              <a:t>.</a:t>
            </a:r>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6</a:t>
            </a:fld>
            <a:endParaRPr lang="tr-TR"/>
          </a:p>
        </p:txBody>
      </p:sp>
    </p:spTree>
    <p:extLst>
      <p:ext uri="{BB962C8B-B14F-4D97-AF65-F5344CB8AC3E}">
        <p14:creationId xmlns:p14="http://schemas.microsoft.com/office/powerpoint/2010/main" val="502138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https</a:t>
            </a:r>
            <a:r>
              <a:rPr lang="tr-TR" dirty="0"/>
              <a:t>://</a:t>
            </a:r>
            <a:r>
              <a:rPr lang="tr-TR" dirty="0" err="1"/>
              <a:t>overthewire.org</a:t>
            </a:r>
            <a:r>
              <a:rPr lang="tr-TR" dirty="0"/>
              <a:t>/</a:t>
            </a:r>
            <a:r>
              <a:rPr lang="tr-TR" dirty="0" err="1"/>
              <a:t>wargames</a:t>
            </a:r>
            <a:r>
              <a:rPr lang="tr-TR" dirty="0"/>
              <a:t>/</a:t>
            </a:r>
          </a:p>
          <a:p>
            <a:r>
              <a:rPr lang="tr-TR" dirty="0" err="1"/>
              <a:t>https</a:t>
            </a:r>
            <a:r>
              <a:rPr lang="tr-TR" dirty="0"/>
              <a:t>://</a:t>
            </a:r>
            <a:r>
              <a:rPr lang="tr-TR" dirty="0" err="1"/>
              <a:t>hackthebox.org</a:t>
            </a:r>
            <a:endParaRPr lang="tr-TR" dirty="0"/>
          </a:p>
          <a:p>
            <a:r>
              <a:rPr lang="tr-TR" dirty="0" err="1"/>
              <a:t>https</a:t>
            </a:r>
            <a:r>
              <a:rPr lang="tr-TR" dirty="0"/>
              <a:t>://</a:t>
            </a:r>
            <a:r>
              <a:rPr lang="tr-TR" dirty="0" err="1"/>
              <a:t>tryhackme.com</a:t>
            </a:r>
            <a:r>
              <a:rPr lang="tr-TR" dirty="0"/>
              <a:t>/</a:t>
            </a:r>
            <a:r>
              <a:rPr lang="tr-TR" dirty="0" err="1"/>
              <a:t>login</a:t>
            </a:r>
            <a:endParaRPr lang="tr-TR" dirty="0"/>
          </a:p>
          <a:p>
            <a:r>
              <a:rPr lang="en-TR" sz="1200" kern="1200" dirty="0">
                <a:solidFill>
                  <a:schemeClr val="tx1"/>
                </a:solidFill>
                <a:effectLst/>
                <a:latin typeface="+mn-lt"/>
                <a:ea typeface="+mn-ea"/>
                <a:cs typeface="+mn-cs"/>
                <a:hlinkClick r:id="rId3"/>
              </a:rPr>
              <a:t>https://ctf365.com/</a:t>
            </a:r>
            <a:endParaRPr lang="en-TR" sz="1200" kern="1200" dirty="0">
              <a:solidFill>
                <a:schemeClr val="tx1"/>
              </a:solidFill>
              <a:effectLst/>
              <a:latin typeface="+mn-lt"/>
              <a:ea typeface="+mn-ea"/>
              <a:cs typeface="+mn-cs"/>
            </a:endParaRPr>
          </a:p>
          <a:p>
            <a:r>
              <a:rPr lang="en-TR" sz="1200" kern="1200" dirty="0">
                <a:solidFill>
                  <a:schemeClr val="tx1"/>
                </a:solidFill>
                <a:effectLst/>
                <a:latin typeface="+mn-lt"/>
                <a:ea typeface="+mn-ea"/>
                <a:cs typeface="+mn-cs"/>
                <a:hlinkClick r:id="rId4"/>
              </a:rPr>
              <a:t>https://www.vulnhub.com/</a:t>
            </a:r>
            <a:endParaRPr lang="en-TR" sz="1200" kern="1200" dirty="0">
              <a:solidFill>
                <a:schemeClr val="tx1"/>
              </a:solidFill>
              <a:effectLst/>
              <a:latin typeface="+mn-lt"/>
              <a:ea typeface="+mn-ea"/>
              <a:cs typeface="+mn-cs"/>
            </a:endParaRPr>
          </a:p>
          <a:p>
            <a:r>
              <a:rPr lang="en-TR" sz="1200" kern="1200" dirty="0">
                <a:solidFill>
                  <a:schemeClr val="tx1"/>
                </a:solidFill>
                <a:effectLst/>
                <a:latin typeface="+mn-lt"/>
                <a:ea typeface="+mn-ea"/>
                <a:cs typeface="+mn-cs"/>
                <a:hlinkClick r:id="rId5"/>
              </a:rPr>
              <a:t>https://antsle.com/</a:t>
            </a:r>
            <a:endParaRPr lang="en-TR" sz="1200" kern="1200" dirty="0">
              <a:solidFill>
                <a:schemeClr val="tx1"/>
              </a:solidFill>
              <a:effectLst/>
              <a:latin typeface="+mn-lt"/>
              <a:ea typeface="+mn-ea"/>
              <a:cs typeface="+mn-cs"/>
            </a:endParaRPr>
          </a:p>
          <a:p>
            <a:r>
              <a:rPr lang="en-TR" sz="1200" kern="1200" dirty="0">
                <a:solidFill>
                  <a:schemeClr val="tx1"/>
                </a:solidFill>
                <a:effectLst/>
                <a:latin typeface="+mn-lt"/>
                <a:ea typeface="+mn-ea"/>
                <a:cs typeface="+mn-cs"/>
                <a:hlinkClick r:id="rId6"/>
              </a:rPr>
              <a:t>https://www.hackthebox.eu/</a:t>
            </a:r>
            <a:endParaRPr lang="en-TR" sz="1200" kern="1200" dirty="0">
              <a:solidFill>
                <a:schemeClr val="tx1"/>
              </a:solidFill>
              <a:effectLst/>
              <a:latin typeface="+mn-lt"/>
              <a:ea typeface="+mn-ea"/>
              <a:cs typeface="+mn-cs"/>
            </a:endParaRPr>
          </a:p>
          <a:p>
            <a:r>
              <a:rPr lang="en-TR" sz="1200" kern="1200" dirty="0">
                <a:solidFill>
                  <a:schemeClr val="tx1"/>
                </a:solidFill>
                <a:effectLst/>
                <a:latin typeface="+mn-lt"/>
                <a:ea typeface="+mn-ea"/>
                <a:cs typeface="+mn-cs"/>
                <a:hlinkClick r:id="rId7"/>
              </a:rPr>
              <a:t>http://www.dvwa.co.uk/</a:t>
            </a:r>
            <a:endParaRPr lang="en-TR" sz="1200" kern="1200" dirty="0">
              <a:solidFill>
                <a:schemeClr val="tx1"/>
              </a:solidFill>
              <a:effectLst/>
              <a:latin typeface="+mn-lt"/>
              <a:ea typeface="+mn-ea"/>
              <a:cs typeface="+mn-cs"/>
            </a:endParaRPr>
          </a:p>
          <a:p>
            <a:r>
              <a:rPr lang="tr-TR" dirty="0" err="1"/>
              <a:t>https</a:t>
            </a:r>
            <a:r>
              <a:rPr lang="tr-TR" dirty="0"/>
              <a:t>://</a:t>
            </a:r>
            <a:r>
              <a:rPr lang="tr-TR" dirty="0" err="1"/>
              <a:t>pentest.ws</a:t>
            </a:r>
            <a:endParaRPr lang="tr-TR" dirty="0"/>
          </a:p>
          <a:p>
            <a:endParaRPr lang="tr-TR" dirty="0"/>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24</a:t>
            </a:fld>
            <a:endParaRPr lang="tr-TR"/>
          </a:p>
        </p:txBody>
      </p:sp>
    </p:spTree>
    <p:extLst>
      <p:ext uri="{BB962C8B-B14F-4D97-AF65-F5344CB8AC3E}">
        <p14:creationId xmlns:p14="http://schemas.microsoft.com/office/powerpoint/2010/main" val="88738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Ref</a:t>
            </a:r>
            <a:r>
              <a:rPr lang="tr-TR" dirty="0"/>
              <a:t>: </a:t>
            </a:r>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www.bilgiguvenligi.gov.tr</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microsoft-sistemleri-guvenligi-dokumanlari</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index.php</a:t>
            </a:r>
            <a:endParaRPr lang="en-US" sz="1200" b="0" i="0" u="none" strike="noStrike" kern="1200" dirty="0">
              <a:solidFill>
                <a:schemeClr val="tx1"/>
              </a:solidFill>
              <a:effectLst/>
              <a:latin typeface="+mn-lt"/>
              <a:ea typeface="+mn-ea"/>
              <a:cs typeface="+mn-cs"/>
            </a:endParaRPr>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13</a:t>
            </a:fld>
            <a:endParaRPr lang="tr-TR"/>
          </a:p>
        </p:txBody>
      </p:sp>
    </p:spTree>
    <p:extLst>
      <p:ext uri="{BB962C8B-B14F-4D97-AF65-F5344CB8AC3E}">
        <p14:creationId xmlns:p14="http://schemas.microsoft.com/office/powerpoint/2010/main" val="281554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https</a:t>
            </a:r>
            <a:r>
              <a:rPr lang="tr-TR" dirty="0"/>
              <a:t>://</a:t>
            </a:r>
            <a:r>
              <a:rPr lang="tr-TR" dirty="0" err="1"/>
              <a:t>www.infosectrain.com</a:t>
            </a:r>
            <a:r>
              <a:rPr lang="tr-TR" dirty="0"/>
              <a:t>/</a:t>
            </a:r>
            <a:r>
              <a:rPr lang="tr-TR" dirty="0" err="1"/>
              <a:t>blog</a:t>
            </a:r>
            <a:r>
              <a:rPr lang="tr-TR" dirty="0"/>
              <a:t>/</a:t>
            </a:r>
            <a:r>
              <a:rPr lang="tr-TR" dirty="0" err="1"/>
              <a:t>cybersecurity</a:t>
            </a:r>
            <a:r>
              <a:rPr lang="tr-TR" dirty="0"/>
              <a:t>-</a:t>
            </a:r>
            <a:r>
              <a:rPr lang="tr-TR" dirty="0" err="1"/>
              <a:t>analyst</a:t>
            </a:r>
            <a:r>
              <a:rPr lang="tr-TR" dirty="0"/>
              <a:t>-x-</a:t>
            </a:r>
            <a:r>
              <a:rPr lang="tr-TR" dirty="0" err="1"/>
              <a:t>pentester</a:t>
            </a:r>
            <a:r>
              <a:rPr lang="tr-TR" dirty="0"/>
              <a:t>/</a:t>
            </a:r>
          </a:p>
          <a:p>
            <a:endParaRPr lang="tr-TR" dirty="0"/>
          </a:p>
          <a:p>
            <a:r>
              <a:rPr lang="tr-TR" dirty="0" err="1"/>
              <a:t>https</a:t>
            </a:r>
            <a:r>
              <a:rPr lang="tr-TR" dirty="0"/>
              <a:t>://</a:t>
            </a:r>
            <a:r>
              <a:rPr lang="tr-TR" dirty="0" err="1"/>
              <a:t>www.zdnet.com</a:t>
            </a:r>
            <a:r>
              <a:rPr lang="tr-TR" dirty="0"/>
              <a:t>/</a:t>
            </a:r>
            <a:r>
              <a:rPr lang="tr-TR" dirty="0" err="1"/>
              <a:t>article</a:t>
            </a:r>
            <a:r>
              <a:rPr lang="tr-TR" dirty="0"/>
              <a:t>/the-biggest-hacks-data-breaches-of-2020/</a:t>
            </a:r>
          </a:p>
          <a:p>
            <a:endParaRPr lang="tr-TR" dirty="0"/>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14</a:t>
            </a:fld>
            <a:endParaRPr lang="tr-TR"/>
          </a:p>
        </p:txBody>
      </p:sp>
    </p:spTree>
    <p:extLst>
      <p:ext uri="{BB962C8B-B14F-4D97-AF65-F5344CB8AC3E}">
        <p14:creationId xmlns:p14="http://schemas.microsoft.com/office/powerpoint/2010/main" val="278118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https</a:t>
            </a:r>
            <a:r>
              <a:rPr lang="tr-TR" dirty="0"/>
              <a:t>://</a:t>
            </a:r>
            <a:r>
              <a:rPr lang="tr-TR" dirty="0" err="1"/>
              <a:t>github.com</a:t>
            </a:r>
            <a:r>
              <a:rPr lang="tr-TR" dirty="0"/>
              <a:t>/misterch0c/</a:t>
            </a:r>
            <a:r>
              <a:rPr lang="tr-TR" dirty="0" err="1"/>
              <a:t>shadowbroker</a:t>
            </a:r>
            <a:endParaRPr lang="tr-TR" dirty="0"/>
          </a:p>
          <a:p>
            <a:r>
              <a:rPr lang="tr-TR" dirty="0" err="1"/>
              <a:t>https</a:t>
            </a:r>
            <a:r>
              <a:rPr lang="tr-TR" dirty="0"/>
              <a:t>://www.rapid7.com/</a:t>
            </a:r>
            <a:r>
              <a:rPr lang="tr-TR" dirty="0" err="1"/>
              <a:t>db</a:t>
            </a:r>
            <a:r>
              <a:rPr lang="tr-TR" dirty="0"/>
              <a:t>/</a:t>
            </a:r>
            <a:r>
              <a:rPr lang="tr-TR" dirty="0" err="1"/>
              <a:t>modules</a:t>
            </a:r>
            <a:r>
              <a:rPr lang="tr-TR" dirty="0"/>
              <a:t>/</a:t>
            </a:r>
            <a:r>
              <a:rPr lang="tr-TR" dirty="0" err="1"/>
              <a:t>exploit</a:t>
            </a:r>
            <a:r>
              <a:rPr lang="tr-TR" dirty="0"/>
              <a:t>/</a:t>
            </a:r>
            <a:r>
              <a:rPr lang="tr-TR" dirty="0" err="1"/>
              <a:t>windows</a:t>
            </a:r>
            <a:r>
              <a:rPr lang="tr-TR" dirty="0"/>
              <a:t>/</a:t>
            </a:r>
            <a:r>
              <a:rPr lang="tr-TR" dirty="0" err="1"/>
              <a:t>smb</a:t>
            </a:r>
            <a:r>
              <a:rPr lang="tr-TR" dirty="0"/>
              <a:t>/ms17_010_eternalblue/</a:t>
            </a:r>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16</a:t>
            </a:fld>
            <a:endParaRPr lang="tr-TR"/>
          </a:p>
        </p:txBody>
      </p:sp>
    </p:spTree>
    <p:extLst>
      <p:ext uri="{BB962C8B-B14F-4D97-AF65-F5344CB8AC3E}">
        <p14:creationId xmlns:p14="http://schemas.microsoft.com/office/powerpoint/2010/main" val="363842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https</a:t>
            </a:r>
            <a:r>
              <a:rPr lang="tr-TR" dirty="0"/>
              <a:t>://</a:t>
            </a:r>
            <a:r>
              <a:rPr lang="tr-TR" dirty="0" err="1"/>
              <a:t>www.exploit-db.com</a:t>
            </a:r>
            <a:r>
              <a:rPr lang="tr-TR" dirty="0"/>
              <a:t>/</a:t>
            </a:r>
            <a:r>
              <a:rPr lang="tr-TR" dirty="0" err="1"/>
              <a:t>papers</a:t>
            </a:r>
            <a:r>
              <a:rPr lang="tr-TR" dirty="0"/>
              <a:t>/41915</a:t>
            </a:r>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18</a:t>
            </a:fld>
            <a:endParaRPr lang="tr-TR"/>
          </a:p>
        </p:txBody>
      </p:sp>
    </p:spTree>
    <p:extLst>
      <p:ext uri="{BB962C8B-B14F-4D97-AF65-F5344CB8AC3E}">
        <p14:creationId xmlns:p14="http://schemas.microsoft.com/office/powerpoint/2010/main" val="185795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Genel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anlamda</a:t>
            </a:r>
            <a:r>
              <a:rPr lang="en-US" sz="1200" b="0" i="0" u="none" strike="noStrike" kern="1200" dirty="0">
                <a:solidFill>
                  <a:schemeClr val="tx1"/>
                </a:solidFill>
                <a:effectLst/>
                <a:latin typeface="+mn-lt"/>
                <a:ea typeface="+mn-ea"/>
                <a:cs typeface="+mn-cs"/>
              </a:rPr>
              <a:t> hack, </a:t>
            </a:r>
            <a:r>
              <a:rPr lang="en-US" sz="1200" b="0" i="0" u="none" strike="noStrike" kern="1200" dirty="0" err="1">
                <a:solidFill>
                  <a:schemeClr val="tx1"/>
                </a:solidFill>
                <a:effectLst/>
                <a:latin typeface="+mn-lt"/>
                <a:ea typeface="+mn-ea"/>
                <a:cs typeface="+mn-cs"/>
              </a:rPr>
              <a:t>sisteme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izinsiz</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erişim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etmek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manasına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gelir</a:t>
            </a:r>
            <a:r>
              <a:rPr lang="en-US" sz="1200" b="0" i="0" u="none" strike="noStrike" kern="1200" dirty="0">
                <a:solidFill>
                  <a:schemeClr val="tx1"/>
                </a:solidFill>
                <a:effectLst/>
                <a:latin typeface="+mn-lt"/>
                <a:ea typeface="+mn-ea"/>
                <a:cs typeface="+mn-cs"/>
              </a:rPr>
              <a:t>. Bu </a:t>
            </a:r>
            <a:r>
              <a:rPr lang="en-US" sz="1200" b="0" i="0" u="none" strike="noStrike" kern="1200" dirty="0" err="1">
                <a:solidFill>
                  <a:schemeClr val="tx1"/>
                </a:solidFill>
                <a:effectLst/>
                <a:latin typeface="+mn-lt"/>
                <a:ea typeface="+mn-ea"/>
                <a:cs typeface="+mn-cs"/>
              </a:rPr>
              <a:t>erişimi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sağlayan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eylemi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gerçekleştiren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kişilere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ise</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“hacker”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şeklinde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tanımlama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yapılmaktadır</a:t>
            </a:r>
            <a:r>
              <a:rPr lang="en-US" sz="1200" b="0" i="0" u="none" strike="noStrike" kern="1200" dirty="0">
                <a:solidFill>
                  <a:schemeClr val="tx1"/>
                </a:solidFill>
                <a:effectLst/>
                <a:latin typeface="+mn-lt"/>
                <a:ea typeface="+mn-ea"/>
                <a:cs typeface="+mn-cs"/>
              </a:rPr>
              <a:t>. Hacker </a:t>
            </a:r>
            <a:r>
              <a:rPr lang="en-US" sz="1200" b="0" i="0" u="none" strike="noStrike" kern="1200" dirty="0" err="1">
                <a:solidFill>
                  <a:schemeClr val="tx1"/>
                </a:solidFill>
                <a:effectLst/>
                <a:latin typeface="+mn-lt"/>
                <a:ea typeface="+mn-ea"/>
                <a:cs typeface="+mn-cs"/>
              </a:rPr>
              <a:t>kelimesi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Türkçe’ye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çevrildiği</a:t>
            </a:r>
            <a:r>
              <a:rPr lang="en-US" sz="1200" b="0" i="0" u="none" strike="noStrike" kern="1200" dirty="0">
                <a:solidFill>
                  <a:schemeClr val="tx1"/>
                </a:solidFill>
                <a:effectLst/>
                <a:latin typeface="+mn-lt"/>
                <a:ea typeface="+mn-ea"/>
                <a:cs typeface="+mn-cs"/>
              </a:rPr>
              <a:t> zaman “</a:t>
            </a:r>
            <a:r>
              <a:rPr lang="en-US" sz="1200" b="0" i="0" u="none" strike="noStrike" kern="1200" dirty="0" err="1">
                <a:solidFill>
                  <a:schemeClr val="tx1"/>
                </a:solidFill>
                <a:effectLst/>
                <a:latin typeface="+mn-lt"/>
                <a:ea typeface="+mn-ea"/>
                <a:cs typeface="+mn-cs"/>
              </a:rPr>
              <a:t>bilgisayar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korsanı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olarak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tanımlanır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Birçok</a:t>
            </a:r>
            <a:r>
              <a:rPr lang="en-US" sz="1200" b="0" i="0" u="none" strike="noStrike" kern="1200" dirty="0">
                <a:solidFill>
                  <a:schemeClr val="tx1"/>
                </a:solidFill>
                <a:effectLst/>
                <a:latin typeface="+mn-lt"/>
                <a:ea typeface="+mn-ea"/>
                <a:cs typeface="+mn-cs"/>
              </a:rPr>
              <a:t> hacker </a:t>
            </a:r>
            <a:r>
              <a:rPr lang="en-US" sz="1200" b="0" i="0" u="none" strike="noStrike" kern="1200" dirty="0" err="1">
                <a:solidFill>
                  <a:schemeClr val="tx1"/>
                </a:solidFill>
                <a:effectLst/>
                <a:latin typeface="+mn-lt"/>
                <a:ea typeface="+mn-ea"/>
                <a:cs typeface="+mn-cs"/>
              </a:rPr>
              <a:t>korsan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tanıma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karşı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olsa</a:t>
            </a:r>
            <a:r>
              <a:rPr lang="en-US" sz="1200" b="0" i="0" u="none" strike="noStrike" kern="1200" dirty="0">
                <a:solidFill>
                  <a:schemeClr val="tx1"/>
                </a:solidFill>
                <a:effectLst/>
                <a:latin typeface="+mn-lt"/>
                <a:ea typeface="+mn-ea"/>
                <a:cs typeface="+mn-cs"/>
              </a:rPr>
              <a:t> da </a:t>
            </a:r>
            <a:r>
              <a:rPr lang="en-US" sz="1200" b="0" i="0" u="none" strike="noStrike" kern="1200" dirty="0" err="1">
                <a:solidFill>
                  <a:schemeClr val="tx1"/>
                </a:solidFill>
                <a:effectLst/>
                <a:latin typeface="+mn-lt"/>
                <a:ea typeface="+mn-ea"/>
                <a:cs typeface="+mn-cs"/>
              </a:rPr>
              <a:t>medyanın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etkisi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ile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bilgisayar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korsanları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tanımı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bütün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dünyada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kullanılır</a:t>
            </a:r>
            <a:r>
              <a:rPr lang="en-US" sz="1200" b="0" i="0" u="none" strike="noStrike" kern="1200" dirty="0">
                <a:solidFill>
                  <a:schemeClr val="tx1"/>
                </a:solidFill>
                <a:effectLst/>
                <a:latin typeface="+mn-lt"/>
                <a:ea typeface="+mn-ea"/>
                <a:cs typeface="+mn-cs"/>
              </a:rPr>
              <a:t> hale </a:t>
            </a:r>
            <a:r>
              <a:rPr lang="en-US" sz="1200" b="0" i="0" u="none" strike="noStrike" kern="1200" dirty="0" err="1">
                <a:solidFill>
                  <a:schemeClr val="tx1"/>
                </a:solidFill>
                <a:effectLst/>
                <a:latin typeface="+mn-lt"/>
                <a:ea typeface="+mn-ea"/>
                <a:cs typeface="+mn-cs"/>
              </a:rPr>
              <a:t>gelmiştir</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Aslında</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hack'lemek</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farklı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yöntemler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denenerek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sistemin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zafiyetleri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tespit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edilmesi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zafiyetler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kullanılarak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ilgili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ikinci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erişim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yolu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etmektir</a:t>
            </a:r>
            <a:r>
              <a:rPr lang="en-US" sz="1200" b="0" i="0" u="none" strike="noStrike" kern="1200" dirty="0">
                <a:solidFill>
                  <a:schemeClr val="tx1"/>
                </a:solidFill>
                <a:effectLst/>
                <a:latin typeface="+mn-lt"/>
                <a:ea typeface="+mn-ea"/>
                <a:cs typeface="+mn-cs"/>
              </a:rPr>
              <a:t>. Hacker </a:t>
            </a:r>
            <a:r>
              <a:rPr lang="en-US" sz="1200" b="0" i="0" u="none" strike="noStrike" kern="1200" dirty="0" err="1">
                <a:solidFill>
                  <a:schemeClr val="tx1"/>
                </a:solidFill>
                <a:effectLst/>
                <a:latin typeface="+mn-lt"/>
                <a:ea typeface="+mn-ea"/>
                <a:cs typeface="+mn-cs"/>
              </a:rPr>
              <a:t>ise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teknik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bilgi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beceri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sahibi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a:t>
            </a:r>
            <a:r>
              <a:rPr lang="en-US" sz="1200" b="0" i="0" u="none" strike="noStrike" kern="1200" dirty="0">
                <a:solidFill>
                  <a:schemeClr val="tx1"/>
                </a:solidFill>
                <a:effectLst/>
                <a:latin typeface="+mn-lt"/>
                <a:ea typeface="+mn-ea"/>
                <a:cs typeface="+mn-cs"/>
              </a:rPr>
              <a:t>, network, </a:t>
            </a:r>
            <a:r>
              <a:rPr lang="en-US" sz="1200" b="0" i="0" u="none" strike="noStrike" kern="1200" dirty="0" err="1">
                <a:solidFill>
                  <a:schemeClr val="tx1"/>
                </a:solidFill>
                <a:effectLst/>
                <a:latin typeface="+mn-lt"/>
                <a:ea typeface="+mn-ea"/>
                <a:cs typeface="+mn-cs"/>
              </a:rPr>
              <a:t>yazılım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gibi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birçok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alanda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uzmanlığı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kanıtlamış</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elektronik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tabanlı</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sistemlere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veya</a:t>
            </a:r>
            <a:r>
              <a:rPr lang="en-US" sz="1200" b="0" i="0" u="none" strike="noStrike" kern="1200" dirty="0">
                <a:solidFill>
                  <a:schemeClr val="tx1"/>
                </a:solidFill>
                <a:effectLst/>
                <a:latin typeface="+mn-lt"/>
                <a:ea typeface="+mn-ea"/>
                <a:cs typeface="+mn-cs"/>
              </a:rPr>
              <a:t> internet </a:t>
            </a:r>
            <a:r>
              <a:rPr lang="en-US" sz="1200" b="0" i="0" u="none" strike="noStrike" kern="1200" dirty="0" err="1">
                <a:solidFill>
                  <a:schemeClr val="tx1"/>
                </a:solidFill>
                <a:effectLst/>
                <a:latin typeface="+mn-lt"/>
                <a:ea typeface="+mn-ea"/>
                <a:cs typeface="+mn-cs"/>
              </a:rPr>
              <a:t>üzerindeki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hesapların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zafiyetlerini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kullanarak</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sistemlere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erişim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elde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eden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kişilerdir</a:t>
            </a:r>
            <a:r>
              <a:rPr lang="en-US" sz="1200" b="0" i="0" u="none" strike="noStrike" kern="1200" dirty="0">
                <a:solidFill>
                  <a:schemeClr val="tx1"/>
                </a:solidFill>
                <a:effectLst/>
                <a:latin typeface="+mn-lt"/>
                <a:ea typeface="+mn-ea"/>
                <a:cs typeface="+mn-cs"/>
              </a:rPr>
              <a:t>.  </a:t>
            </a:r>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20</a:t>
            </a:fld>
            <a:endParaRPr lang="tr-TR"/>
          </a:p>
        </p:txBody>
      </p:sp>
    </p:spTree>
    <p:extLst>
      <p:ext uri="{BB962C8B-B14F-4D97-AF65-F5344CB8AC3E}">
        <p14:creationId xmlns:p14="http://schemas.microsoft.com/office/powerpoint/2010/main" val="236638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err="1"/>
              <a:t>Sans</a:t>
            </a:r>
            <a:r>
              <a:rPr lang="tr-TR" dirty="0"/>
              <a:t> sec-560 </a:t>
            </a:r>
            <a:r>
              <a:rPr lang="tr-TR" dirty="0" err="1"/>
              <a:t>slides</a:t>
            </a:r>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21</a:t>
            </a:fld>
            <a:endParaRPr lang="tr-TR"/>
          </a:p>
        </p:txBody>
      </p:sp>
    </p:spTree>
    <p:extLst>
      <p:ext uri="{BB962C8B-B14F-4D97-AF65-F5344CB8AC3E}">
        <p14:creationId xmlns:p14="http://schemas.microsoft.com/office/powerpoint/2010/main" val="336095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OSSTMM: The overall document is broad, covering numerous kinds of security tests. It does not go into depth with particular commands and tools but is still immensely useful. One of the best aspects of the </a:t>
            </a:r>
            <a:r>
              <a:rPr lang="en-US" sz="1200" i="1" kern="1200" dirty="0">
                <a:solidFill>
                  <a:schemeClr val="tx1"/>
                </a:solidFill>
                <a:effectLst/>
                <a:latin typeface="+mn-lt"/>
                <a:ea typeface="+mn-ea"/>
                <a:cs typeface="+mn-cs"/>
              </a:rPr>
              <a:t>OSSTMM </a:t>
            </a:r>
            <a:r>
              <a:rPr lang="en-US" sz="1200" kern="1200" dirty="0">
                <a:solidFill>
                  <a:schemeClr val="tx1"/>
                </a:solidFill>
                <a:effectLst/>
                <a:latin typeface="+mn-lt"/>
                <a:ea typeface="+mn-ea"/>
                <a:cs typeface="+mn-cs"/>
              </a:rPr>
              <a:t>is its detailed discussion of scoping a project in advance, as well the report templates that it includes. It has fill-in-the-blank templates for almost eve1y kind of test it describes.  (SANS SEC-560)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PTES: </a:t>
            </a:r>
            <a:r>
              <a:rPr lang="en-US" sz="1200" kern="1200" dirty="0">
                <a:solidFill>
                  <a:schemeClr val="tx1"/>
                </a:solidFill>
                <a:effectLst/>
                <a:latin typeface="+mn-lt"/>
                <a:ea typeface="+mn-ea"/>
                <a:cs typeface="+mn-cs"/>
              </a:rPr>
              <a:t>It's a great outline of a penetration test, with more detail being added on a regular basis.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NIST : </a:t>
            </a:r>
            <a:r>
              <a:rPr lang="en-US" sz="1200" kern="1200" dirty="0">
                <a:solidFill>
                  <a:schemeClr val="tx1"/>
                </a:solidFill>
                <a:effectLst/>
                <a:latin typeface="+mn-lt"/>
                <a:ea typeface="+mn-ea"/>
                <a:cs typeface="+mn-cs"/>
              </a:rPr>
              <a:t>covers network penetration testing methodologies at a high level. The document addresses the process commonly applied in testing, planning for tests, conducting detailed analysis, and dealing with validation of discovered issues. It also includes appendixes that cover some common tools used in vulnerability assessments and penetration tests.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Baseline Skill Set for hacker according to NIST: Extensive TCP/IP, networking, and OS knowledge; advanced knowledge of network and system vulnerabilities and exploits; knowledge of techniques to evade security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OWASP : </a:t>
            </a:r>
            <a:r>
              <a:rPr lang="en-US" sz="1200" i="1" kern="1200" dirty="0">
                <a:solidFill>
                  <a:schemeClr val="tx1"/>
                </a:solidFill>
                <a:effectLst/>
                <a:latin typeface="+mn-lt"/>
                <a:ea typeface="+mn-ea"/>
                <a:cs typeface="+mn-cs"/>
              </a:rPr>
              <a:t>OWASP Guide </a:t>
            </a:r>
            <a:r>
              <a:rPr lang="en-US" sz="1200" kern="1200" dirty="0">
                <a:solidFill>
                  <a:schemeClr val="tx1"/>
                </a:solidFill>
                <a:effectLst/>
                <a:latin typeface="+mn-lt"/>
                <a:ea typeface="+mn-ea"/>
                <a:cs typeface="+mn-cs"/>
              </a:rPr>
              <a:t>focuses purely on web application security </a:t>
            </a:r>
            <a:endParaRPr lang="en-US" dirty="0"/>
          </a:p>
          <a:p>
            <a:r>
              <a:rPr lang="en-US" sz="1200" kern="1200" dirty="0">
                <a:solidFill>
                  <a:schemeClr val="tx1"/>
                </a:solidFill>
                <a:effectLst/>
                <a:latin typeface="+mn-lt"/>
                <a:ea typeface="+mn-ea"/>
                <a:cs typeface="+mn-cs"/>
              </a:rPr>
              <a:t>testing. From a web app perspective, this document is an excellent description o f the various kinds o f testing that need to be done, providing great depth and a wide variety </a:t>
            </a:r>
            <a:r>
              <a:rPr lang="en-US" sz="1200" kern="1200" dirty="0" err="1">
                <a:solidFill>
                  <a:schemeClr val="tx1"/>
                </a:solidFill>
                <a:effectLst/>
                <a:latin typeface="+mn-lt"/>
                <a:ea typeface="+mn-ea"/>
                <a:cs typeface="+mn-cs"/>
              </a:rPr>
              <a:t>oftools</a:t>
            </a:r>
            <a:r>
              <a:rPr lang="en-US" sz="1200" kern="1200" dirty="0">
                <a:solidFill>
                  <a:schemeClr val="tx1"/>
                </a:solidFill>
                <a:effectLst/>
                <a:latin typeface="+mn-lt"/>
                <a:ea typeface="+mn-ea"/>
                <a:cs typeface="+mn-cs"/>
              </a:rPr>
              <a:t> to use in the process.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Pentest framework : </a:t>
            </a:r>
            <a:r>
              <a:rPr lang="en-US" sz="1200" kern="1200" dirty="0">
                <a:solidFill>
                  <a:schemeClr val="tx1"/>
                </a:solidFill>
                <a:effectLst/>
                <a:latin typeface="+mn-lt"/>
                <a:ea typeface="+mn-ea"/>
                <a:cs typeface="+mn-cs"/>
              </a:rPr>
              <a:t>provides a step-by-step walk through of every aspect of a network penetration test, including specific tools (with links to each and every tool) and the individual commands to use for each tool. http://</a:t>
            </a:r>
            <a:r>
              <a:rPr lang="en-US" sz="1200" kern="1200" dirty="0" err="1">
                <a:solidFill>
                  <a:schemeClr val="tx1"/>
                </a:solidFill>
                <a:effectLst/>
                <a:latin typeface="+mn-lt"/>
                <a:ea typeface="+mn-ea"/>
                <a:cs typeface="+mn-cs"/>
              </a:rPr>
              <a:t>www.vulnerabilityassessment.co.uk</a:t>
            </a:r>
            <a:r>
              <a:rPr lang="en-US" sz="1200" kern="1200" dirty="0">
                <a:solidFill>
                  <a:schemeClr val="tx1"/>
                </a:solidFill>
                <a:effectLst/>
                <a:latin typeface="+mn-lt"/>
                <a:ea typeface="+mn-ea"/>
                <a:cs typeface="+mn-cs"/>
              </a:rPr>
              <a:t>/Penetration%20Test.html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22</a:t>
            </a:fld>
            <a:endParaRPr lang="tr-TR"/>
          </a:p>
        </p:txBody>
      </p:sp>
    </p:spTree>
    <p:extLst>
      <p:ext uri="{BB962C8B-B14F-4D97-AF65-F5344CB8AC3E}">
        <p14:creationId xmlns:p14="http://schemas.microsoft.com/office/powerpoint/2010/main" val="181106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netsh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advfirewall</a:t>
            </a:r>
            <a:r>
              <a:rPr lang="en-US" sz="1200" kern="1200" dirty="0">
                <a:solidFill>
                  <a:schemeClr val="tx1"/>
                </a:solidFill>
                <a:effectLst/>
                <a:latin typeface="+mn-lt"/>
                <a:ea typeface="+mn-ea"/>
                <a:cs typeface="+mn-cs"/>
              </a:rPr>
              <a:t> set  </a:t>
            </a:r>
            <a:r>
              <a:rPr lang="en-US" sz="1200" kern="1200" dirty="0" err="1">
                <a:solidFill>
                  <a:schemeClr val="tx1"/>
                </a:solidFill>
                <a:effectLst/>
                <a:latin typeface="+mn-lt"/>
                <a:ea typeface="+mn-ea"/>
                <a:cs typeface="+mn-cs"/>
              </a:rPr>
              <a:t>allprofiles</a:t>
            </a:r>
            <a:r>
              <a:rPr lang="en-US" sz="1200" kern="1200" dirty="0">
                <a:solidFill>
                  <a:schemeClr val="tx1"/>
                </a:solidFill>
                <a:effectLst/>
                <a:latin typeface="+mn-lt"/>
                <a:ea typeface="+mn-ea"/>
                <a:cs typeface="+mn-cs"/>
              </a:rPr>
              <a:t> state off </a:t>
            </a:r>
            <a:endParaRPr lang="en-US" dirty="0"/>
          </a:p>
          <a:p>
            <a:endParaRPr lang="tr-TR" dirty="0"/>
          </a:p>
        </p:txBody>
      </p:sp>
      <p:sp>
        <p:nvSpPr>
          <p:cNvPr id="4" name="Slide Number Placeholder 3"/>
          <p:cNvSpPr>
            <a:spLocks noGrp="1"/>
          </p:cNvSpPr>
          <p:nvPr>
            <p:ph type="sldNum" sz="quarter" idx="5"/>
          </p:nvPr>
        </p:nvSpPr>
        <p:spPr/>
        <p:txBody>
          <a:bodyPr/>
          <a:lstStyle/>
          <a:p>
            <a:fld id="{F4A5F242-D97D-1846-BA45-634E66E73638}" type="slidenum">
              <a:rPr lang="tr-TR" smtClean="0"/>
              <a:t>23</a:t>
            </a:fld>
            <a:endParaRPr lang="tr-TR"/>
          </a:p>
        </p:txBody>
      </p:sp>
    </p:spTree>
    <p:extLst>
      <p:ext uri="{BB962C8B-B14F-4D97-AF65-F5344CB8AC3E}">
        <p14:creationId xmlns:p14="http://schemas.microsoft.com/office/powerpoint/2010/main" val="1861374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C28585-9443-114B-9DA8-7531033F8A31}"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630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9756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093151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723651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8377954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1098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166072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560612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BDD22-A675-0A43-BFAA-1734E705538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61923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D2B8BD-B961-004E-8FA0-C5AA55436320}" type="datetime1">
              <a:rPr lang="tr-TR" smtClean="0"/>
              <a:t>21.12.2020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44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BDD22-A675-0A43-BFAA-1734E7055380}" type="datetime1">
              <a:rPr lang="tr-TR" smtClean="0"/>
              <a:t>21.12.2020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070067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BDD22-A675-0A43-BFAA-1734E7055380}" type="datetime1">
              <a:rPr lang="tr-TR" smtClean="0"/>
              <a:t>21.12.2020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372368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C5E330-DF8C-DE44-94B8-CE9EE82E3D22}" type="datetime1">
              <a:rPr lang="tr-TR" smtClean="0"/>
              <a:t>21.12.2020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4827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0460A9-84CC-1144-8086-7140D9EC7187}" type="datetime1">
              <a:rPr lang="tr-TR" smtClean="0"/>
              <a:t>21.12.2020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0094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BDD22-A675-0A43-BFAA-1734E7055380}" type="datetime1">
              <a:rPr lang="tr-TR" smtClean="0"/>
              <a:t>21.12.2020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031790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FAAB6263-DC82-1F4C-9CCA-B52F21107343}" type="datetime1">
              <a:rPr lang="tr-TR" smtClean="0"/>
              <a:t>21.12.2020</a:t>
            </a:fld>
            <a:endParaRPr lang="en-US" dirty="0"/>
          </a:p>
        </p:txBody>
      </p:sp>
    </p:spTree>
    <p:extLst>
      <p:ext uri="{BB962C8B-B14F-4D97-AF65-F5344CB8AC3E}">
        <p14:creationId xmlns:p14="http://schemas.microsoft.com/office/powerpoint/2010/main" val="401680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8FBDD22-A675-0A43-BFAA-1734E7055380}" type="datetime1">
              <a:rPr lang="tr-TR" smtClean="0"/>
              <a:t>21.12.2020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6254421"/>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sterch0c/shadowbroke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vulnerabilityassessment.co.uk/Penetration%20Test.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counterhack.net/permission_memo.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39A2-36B5-EF4C-9B61-0EB0306C1FC6}"/>
              </a:ext>
            </a:extLst>
          </p:cNvPr>
          <p:cNvSpPr>
            <a:spLocks noGrp="1"/>
          </p:cNvSpPr>
          <p:nvPr>
            <p:ph type="ctrTitle"/>
          </p:nvPr>
        </p:nvSpPr>
        <p:spPr>
          <a:xfrm>
            <a:off x="792482" y="821265"/>
            <a:ext cx="6979918" cy="5222117"/>
          </a:xfrm>
        </p:spPr>
        <p:txBody>
          <a:bodyPr anchor="ctr">
            <a:normAutofit/>
          </a:bodyPr>
          <a:lstStyle/>
          <a:p>
            <a:pPr algn="r"/>
            <a:r>
              <a:rPr lang="tr-TR" sz="5400"/>
              <a:t>Açıklık Tarama ve Sızma Testi</a:t>
            </a:r>
            <a:r>
              <a:rPr lang="en-TR" sz="5400"/>
              <a:t> </a:t>
            </a:r>
          </a:p>
        </p:txBody>
      </p:sp>
      <p:sp>
        <p:nvSpPr>
          <p:cNvPr id="3" name="Subtitle 2">
            <a:extLst>
              <a:ext uri="{FF2B5EF4-FFF2-40B4-BE49-F238E27FC236}">
                <a16:creationId xmlns:a16="http://schemas.microsoft.com/office/drawing/2014/main" id="{8944DAA1-01F8-644B-809F-0D5EDB529CB0}"/>
              </a:ext>
            </a:extLst>
          </p:cNvPr>
          <p:cNvSpPr>
            <a:spLocks noGrp="1"/>
          </p:cNvSpPr>
          <p:nvPr>
            <p:ph type="subTitle" idx="1"/>
          </p:nvPr>
        </p:nvSpPr>
        <p:spPr>
          <a:xfrm>
            <a:off x="8392885" y="821265"/>
            <a:ext cx="2950028" cy="5222117"/>
          </a:xfrm>
        </p:spPr>
        <p:txBody>
          <a:bodyPr anchor="ctr">
            <a:normAutofit/>
          </a:bodyPr>
          <a:lstStyle/>
          <a:p>
            <a:r>
              <a:rPr lang="en-TR" dirty="0"/>
              <a:t>MSÜ-2020</a:t>
            </a:r>
          </a:p>
          <a:p>
            <a:r>
              <a:rPr lang="en-TR" dirty="0"/>
              <a:t>Deniz DEMİRCİ</a:t>
            </a:r>
          </a:p>
        </p:txBody>
      </p:sp>
    </p:spTree>
    <p:extLst>
      <p:ext uri="{BB962C8B-B14F-4D97-AF65-F5344CB8AC3E}">
        <p14:creationId xmlns:p14="http://schemas.microsoft.com/office/powerpoint/2010/main" val="21156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B672-3BA3-4540-84DD-B048500F4CE0}"/>
              </a:ext>
            </a:extLst>
          </p:cNvPr>
          <p:cNvSpPr>
            <a:spLocks noGrp="1"/>
          </p:cNvSpPr>
          <p:nvPr>
            <p:ph type="title"/>
          </p:nvPr>
        </p:nvSpPr>
        <p:spPr/>
        <p:txBody>
          <a:bodyPr/>
          <a:lstStyle/>
          <a:p>
            <a:r>
              <a:rPr lang="tr-TR" dirty="0"/>
              <a:t>BÜTÜNLÜK</a:t>
            </a:r>
          </a:p>
        </p:txBody>
      </p:sp>
      <p:sp>
        <p:nvSpPr>
          <p:cNvPr id="3" name="Content Placeholder 2">
            <a:extLst>
              <a:ext uri="{FF2B5EF4-FFF2-40B4-BE49-F238E27FC236}">
                <a16:creationId xmlns:a16="http://schemas.microsoft.com/office/drawing/2014/main" id="{CE9A83BF-0EE1-E046-A828-7E55CB997262}"/>
              </a:ext>
            </a:extLst>
          </p:cNvPr>
          <p:cNvSpPr>
            <a:spLocks noGrp="1"/>
          </p:cNvSpPr>
          <p:nvPr>
            <p:ph idx="1"/>
          </p:nvPr>
        </p:nvSpPr>
        <p:spPr/>
        <p:txBody>
          <a:bodyPr/>
          <a:lstStyle/>
          <a:p>
            <a:r>
              <a:rPr lang="tr-TR" dirty="0"/>
              <a:t>Bütünlük prensibi temel olarak Sistem Bütünlüğü ve Veri Bütünlüğü olarak ikiye kısımda incelenebilir. </a:t>
            </a:r>
          </a:p>
          <a:p>
            <a:r>
              <a:rPr lang="tr-TR" dirty="0"/>
              <a:t>Bu prensipte dikkat edilmesi gereken nokta, bilginin değiştirilmemesini sağlamak değil, </a:t>
            </a:r>
            <a:r>
              <a:rPr lang="tr-TR" b="1" dirty="0"/>
              <a:t>yetkisiz bir şekilde</a:t>
            </a:r>
            <a:r>
              <a:rPr lang="tr-TR" dirty="0"/>
              <a:t> değiştirilmesini engellemek ve değişiklik durumunda da bundan haberdar olunabilmektir. </a:t>
            </a:r>
          </a:p>
          <a:p>
            <a:endParaRPr lang="tr-TR" dirty="0"/>
          </a:p>
        </p:txBody>
      </p:sp>
      <p:sp>
        <p:nvSpPr>
          <p:cNvPr id="4" name="Slide Number Placeholder 3">
            <a:extLst>
              <a:ext uri="{FF2B5EF4-FFF2-40B4-BE49-F238E27FC236}">
                <a16:creationId xmlns:a16="http://schemas.microsoft.com/office/drawing/2014/main" id="{0383AC37-189E-D44C-9418-8D357FFC7A0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08934376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9FDECE-4ECC-7743-9BC7-D5D84A88AA82}"/>
              </a:ext>
            </a:extLst>
          </p:cNvPr>
          <p:cNvSpPr>
            <a:spLocks noGrp="1"/>
          </p:cNvSpPr>
          <p:nvPr>
            <p:ph type="title"/>
          </p:nvPr>
        </p:nvSpPr>
        <p:spPr>
          <a:xfrm>
            <a:off x="643467" y="816638"/>
            <a:ext cx="3367359" cy="5224724"/>
          </a:xfrm>
        </p:spPr>
        <p:txBody>
          <a:bodyPr anchor="ctr">
            <a:normAutofit/>
          </a:bodyPr>
          <a:lstStyle/>
          <a:p>
            <a:r>
              <a:rPr lang="tr-TR"/>
              <a:t>BÜTÜNLÜK</a:t>
            </a:r>
            <a:endParaRPr lang="tr-TR" dirty="0"/>
          </a:p>
        </p:txBody>
      </p:sp>
      <p:sp>
        <p:nvSpPr>
          <p:cNvPr id="4" name="Slide Number Placeholder 3">
            <a:extLst>
              <a:ext uri="{FF2B5EF4-FFF2-40B4-BE49-F238E27FC236}">
                <a16:creationId xmlns:a16="http://schemas.microsoft.com/office/drawing/2014/main" id="{9C605BA3-6CAE-A24A-95FF-A5FC1FD57A47}"/>
              </a:ext>
            </a:extLst>
          </p:cNvPr>
          <p:cNvSpPr>
            <a:spLocks noGrp="1"/>
          </p:cNvSpPr>
          <p:nvPr>
            <p:ph type="sldNum" sz="quarter" idx="12"/>
          </p:nvPr>
        </p:nvSpPr>
        <p:spPr>
          <a:xfrm>
            <a:off x="8590663" y="6041362"/>
            <a:ext cx="683339" cy="365125"/>
          </a:xfrm>
        </p:spPr>
        <p:txBody>
          <a:bodyPr>
            <a:normAutofit/>
          </a:bodyPr>
          <a:lstStyle/>
          <a:p>
            <a:pPr>
              <a:spcAft>
                <a:spcPts val="600"/>
              </a:spcAft>
            </a:pPr>
            <a:fld id="{D57F1E4F-1CFF-5643-939E-217C01CDF565}" type="slidenum">
              <a:rPr lang="en-US" smtClean="0"/>
              <a:pPr>
                <a:spcAft>
                  <a:spcPts val="600"/>
                </a:spcAft>
              </a:pPr>
              <a:t>11</a:t>
            </a:fld>
            <a:endParaRPr lang="en-US"/>
          </a:p>
        </p:txBody>
      </p:sp>
      <p:sp>
        <p:nvSpPr>
          <p:cNvPr id="16" name="Content Placeholder 2">
            <a:extLst>
              <a:ext uri="{FF2B5EF4-FFF2-40B4-BE49-F238E27FC236}">
                <a16:creationId xmlns:a16="http://schemas.microsoft.com/office/drawing/2014/main" id="{F580F619-AB13-9548-AD43-052A92FABD8C}"/>
              </a:ext>
            </a:extLst>
          </p:cNvPr>
          <p:cNvSpPr>
            <a:spLocks noGrp="1"/>
          </p:cNvSpPr>
          <p:nvPr>
            <p:ph idx="1"/>
          </p:nvPr>
        </p:nvSpPr>
        <p:spPr>
          <a:xfrm>
            <a:off x="4654295" y="816638"/>
            <a:ext cx="4619706" cy="5224724"/>
          </a:xfrm>
        </p:spPr>
        <p:txBody>
          <a:bodyPr anchor="ctr">
            <a:normAutofit/>
          </a:bodyPr>
          <a:lstStyle/>
          <a:p>
            <a:r>
              <a:rPr lang="tr-TR" dirty="0"/>
              <a:t>Bütünlük prensibi ile ilgili temel kavramlar aşağıdaki gibi sıralanabilir.</a:t>
            </a:r>
          </a:p>
          <a:p>
            <a:pPr lvl="1"/>
            <a:r>
              <a:rPr lang="tr-TR" i="1" u="sng" dirty="0" err="1"/>
              <a:t>Accuracy</a:t>
            </a:r>
            <a:r>
              <a:rPr lang="tr-TR" i="1" u="sng" dirty="0"/>
              <a:t>:</a:t>
            </a:r>
            <a:r>
              <a:rPr lang="tr-TR" dirty="0"/>
              <a:t> Doğruluk, kesinlik</a:t>
            </a:r>
          </a:p>
          <a:p>
            <a:pPr lvl="1"/>
            <a:r>
              <a:rPr lang="tr-TR" i="1" u="sng" dirty="0" err="1"/>
              <a:t>Truthfulness</a:t>
            </a:r>
            <a:r>
              <a:rPr lang="tr-TR" i="1" u="sng" dirty="0"/>
              <a:t>:</a:t>
            </a:r>
            <a:r>
              <a:rPr lang="tr-TR" dirty="0"/>
              <a:t> Doğruluk</a:t>
            </a:r>
          </a:p>
          <a:p>
            <a:pPr lvl="1"/>
            <a:r>
              <a:rPr lang="tr-TR" i="1" u="sng" dirty="0" err="1"/>
              <a:t>Authenticity</a:t>
            </a:r>
            <a:r>
              <a:rPr lang="tr-TR" i="1" u="sng" dirty="0"/>
              <a:t>:</a:t>
            </a:r>
            <a:r>
              <a:rPr lang="tr-TR" dirty="0"/>
              <a:t> Doğruluk</a:t>
            </a:r>
          </a:p>
          <a:p>
            <a:pPr lvl="1"/>
            <a:r>
              <a:rPr lang="tr-TR" i="1" u="sng" dirty="0" err="1"/>
              <a:t>Validity</a:t>
            </a:r>
            <a:r>
              <a:rPr lang="tr-TR" i="1" u="sng" dirty="0"/>
              <a:t>:</a:t>
            </a:r>
            <a:r>
              <a:rPr lang="tr-TR" dirty="0"/>
              <a:t> Geçerlilik</a:t>
            </a:r>
          </a:p>
          <a:p>
            <a:pPr lvl="1"/>
            <a:r>
              <a:rPr lang="tr-TR" i="1" u="sng" dirty="0" err="1"/>
              <a:t>Nonrepudiation</a:t>
            </a:r>
            <a:r>
              <a:rPr lang="tr-TR" i="1" u="sng" dirty="0"/>
              <a:t>:</a:t>
            </a:r>
            <a:r>
              <a:rPr lang="tr-TR" dirty="0"/>
              <a:t> İnkar </a:t>
            </a:r>
            <a:r>
              <a:rPr lang="tr-TR" dirty="0" err="1"/>
              <a:t>edilememezlik</a:t>
            </a:r>
            <a:endParaRPr lang="tr-TR" dirty="0"/>
          </a:p>
          <a:p>
            <a:pPr lvl="1"/>
            <a:r>
              <a:rPr lang="tr-TR" i="1" u="sng" dirty="0" err="1"/>
              <a:t>Accountability</a:t>
            </a:r>
            <a:r>
              <a:rPr lang="tr-TR" i="1" u="sng" dirty="0"/>
              <a:t>:</a:t>
            </a:r>
            <a:r>
              <a:rPr lang="tr-TR" dirty="0"/>
              <a:t> Hesap verilebilirlik</a:t>
            </a:r>
          </a:p>
          <a:p>
            <a:pPr lvl="1"/>
            <a:r>
              <a:rPr lang="tr-TR" i="1" u="sng" dirty="0" err="1"/>
              <a:t>Responsibility</a:t>
            </a:r>
            <a:r>
              <a:rPr lang="tr-TR" i="1" u="sng" dirty="0"/>
              <a:t>:</a:t>
            </a:r>
            <a:r>
              <a:rPr lang="tr-TR" dirty="0"/>
              <a:t> Sorumluluk</a:t>
            </a:r>
          </a:p>
          <a:p>
            <a:pPr lvl="1"/>
            <a:r>
              <a:rPr lang="tr-TR" i="1" u="sng" dirty="0" err="1"/>
              <a:t>Completeness</a:t>
            </a:r>
            <a:r>
              <a:rPr lang="tr-TR" i="1" u="sng" dirty="0"/>
              <a:t>:</a:t>
            </a:r>
            <a:r>
              <a:rPr lang="tr-TR" dirty="0"/>
              <a:t> Tamlık</a:t>
            </a:r>
          </a:p>
          <a:p>
            <a:pPr lvl="1"/>
            <a:r>
              <a:rPr lang="tr-TR" i="1" u="sng" dirty="0" err="1"/>
              <a:t>Comprehensiveness</a:t>
            </a:r>
            <a:r>
              <a:rPr lang="tr-TR" i="1" u="sng" dirty="0"/>
              <a:t>:</a:t>
            </a:r>
            <a:r>
              <a:rPr lang="tr-TR" dirty="0"/>
              <a:t> Kapsamlılık, kapsayıcılık</a:t>
            </a:r>
          </a:p>
          <a:p>
            <a:endParaRPr lang="tr-TR" dirty="0"/>
          </a:p>
        </p:txBody>
      </p:sp>
    </p:spTree>
    <p:extLst>
      <p:ext uri="{BB962C8B-B14F-4D97-AF65-F5344CB8AC3E}">
        <p14:creationId xmlns:p14="http://schemas.microsoft.com/office/powerpoint/2010/main" val="41738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607B-2DE5-7546-9A47-E9916AE9B6FC}"/>
              </a:ext>
            </a:extLst>
          </p:cNvPr>
          <p:cNvSpPr>
            <a:spLocks noGrp="1"/>
          </p:cNvSpPr>
          <p:nvPr>
            <p:ph type="title"/>
          </p:nvPr>
        </p:nvSpPr>
        <p:spPr/>
        <p:txBody>
          <a:bodyPr/>
          <a:lstStyle/>
          <a:p>
            <a:r>
              <a:rPr lang="tr-TR" dirty="0"/>
              <a:t>ERİŞİLEBİLİRLİK</a:t>
            </a:r>
          </a:p>
        </p:txBody>
      </p:sp>
      <p:sp>
        <p:nvSpPr>
          <p:cNvPr id="3" name="Content Placeholder 2">
            <a:extLst>
              <a:ext uri="{FF2B5EF4-FFF2-40B4-BE49-F238E27FC236}">
                <a16:creationId xmlns:a16="http://schemas.microsoft.com/office/drawing/2014/main" id="{867997DE-F2CC-1848-8BD4-248228564C2F}"/>
              </a:ext>
            </a:extLst>
          </p:cNvPr>
          <p:cNvSpPr>
            <a:spLocks noGrp="1"/>
          </p:cNvSpPr>
          <p:nvPr>
            <p:ph idx="1"/>
          </p:nvPr>
        </p:nvSpPr>
        <p:spPr/>
        <p:txBody>
          <a:bodyPr>
            <a:normAutofit/>
          </a:bodyPr>
          <a:lstStyle/>
          <a:p>
            <a:r>
              <a:rPr lang="tr-TR" dirty="0"/>
              <a:t>Bilginin (verinin, kaynağın, sistemin,…) </a:t>
            </a:r>
            <a:r>
              <a:rPr lang="tr-TR" b="1" dirty="0"/>
              <a:t>belirlenen / beklenen / hedeflenen / ihtiyaç duyulan süre</a:t>
            </a:r>
            <a:r>
              <a:rPr lang="tr-TR" dirty="0"/>
              <a:t> boyunca ulaşılabilir ve kullanılabilir olmasını, </a:t>
            </a:r>
            <a:r>
              <a:rPr lang="tr-TR" b="1" dirty="0"/>
              <a:t>tam</a:t>
            </a:r>
            <a:r>
              <a:rPr lang="tr-TR" dirty="0"/>
              <a:t> ve </a:t>
            </a:r>
            <a:r>
              <a:rPr lang="tr-TR" b="1" dirty="0"/>
              <a:t>eksiksiz</a:t>
            </a:r>
            <a:r>
              <a:rPr lang="tr-TR" dirty="0"/>
              <a:t> olarak yapılmasını amaçlayan prensiptir.</a:t>
            </a:r>
          </a:p>
          <a:p>
            <a:r>
              <a:rPr lang="tr-TR" dirty="0"/>
              <a:t> Erişilebilirlik; bilişim sistemlerini, kurum içinden ve dışından gelebilecek başarım düşürücü tehditlere karşı korumayı hedefler. </a:t>
            </a:r>
          </a:p>
          <a:p>
            <a:r>
              <a:rPr lang="tr-TR" dirty="0"/>
              <a:t>Erişilebilirlik hizmeti sayesinde, kullanıcılar, </a:t>
            </a:r>
            <a:r>
              <a:rPr lang="tr-TR" b="1" dirty="0"/>
              <a:t>erişim yetkileri dahilinde</a:t>
            </a:r>
            <a:r>
              <a:rPr lang="tr-TR" dirty="0"/>
              <a:t> olan verilere, </a:t>
            </a:r>
            <a:r>
              <a:rPr lang="tr-TR" b="1" dirty="0"/>
              <a:t>veri tazeliğini yitirmeden</a:t>
            </a:r>
            <a:r>
              <a:rPr lang="tr-TR" dirty="0"/>
              <a:t>, zamanında ve </a:t>
            </a:r>
            <a:r>
              <a:rPr lang="tr-TR" b="1" dirty="0"/>
              <a:t>güvenilir</a:t>
            </a:r>
            <a:r>
              <a:rPr lang="tr-TR" dirty="0"/>
              <a:t> bir şekilde ulaşabilirler. </a:t>
            </a:r>
          </a:p>
          <a:p>
            <a:r>
              <a:rPr lang="tr-TR" dirty="0"/>
              <a:t>Bu prensipte dikkat edilmesi gereken nokta, erişilebilirlik ile sistemin %100 ayakta kalmasını sağlanmaz, </a:t>
            </a:r>
            <a:r>
              <a:rPr lang="tr-TR" b="1" dirty="0"/>
              <a:t>belirlenen süre boyunca</a:t>
            </a:r>
            <a:r>
              <a:rPr lang="tr-TR" dirty="0"/>
              <a:t> (SLA – Service Level </a:t>
            </a:r>
            <a:r>
              <a:rPr lang="tr-TR" dirty="0" err="1"/>
              <a:t>Agreement</a:t>
            </a:r>
            <a:r>
              <a:rPr lang="tr-TR" dirty="0"/>
              <a:t>) hizmet verilmesinin sağlanmasıdır. </a:t>
            </a:r>
          </a:p>
        </p:txBody>
      </p:sp>
      <p:sp>
        <p:nvSpPr>
          <p:cNvPr id="4" name="Slide Number Placeholder 3">
            <a:extLst>
              <a:ext uri="{FF2B5EF4-FFF2-40B4-BE49-F238E27FC236}">
                <a16:creationId xmlns:a16="http://schemas.microsoft.com/office/drawing/2014/main" id="{2673657A-977F-7F42-98AE-EA845C283BD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934907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6A71-E4D7-D24C-BD1F-028CCAA9107E}"/>
              </a:ext>
            </a:extLst>
          </p:cNvPr>
          <p:cNvSpPr>
            <a:spLocks noGrp="1"/>
          </p:cNvSpPr>
          <p:nvPr>
            <p:ph type="title"/>
          </p:nvPr>
        </p:nvSpPr>
        <p:spPr/>
        <p:txBody>
          <a:bodyPr/>
          <a:lstStyle/>
          <a:p>
            <a:r>
              <a:rPr lang="tr-TR" dirty="0"/>
              <a:t>ERİŞİLEBİLİRLİK</a:t>
            </a:r>
          </a:p>
        </p:txBody>
      </p:sp>
      <p:sp>
        <p:nvSpPr>
          <p:cNvPr id="3" name="Content Placeholder 2">
            <a:extLst>
              <a:ext uri="{FF2B5EF4-FFF2-40B4-BE49-F238E27FC236}">
                <a16:creationId xmlns:a16="http://schemas.microsoft.com/office/drawing/2014/main" id="{D1E81C8E-55AF-FE45-9543-B83C08480CFD}"/>
              </a:ext>
            </a:extLst>
          </p:cNvPr>
          <p:cNvSpPr>
            <a:spLocks noGrp="1"/>
          </p:cNvSpPr>
          <p:nvPr>
            <p:ph idx="1"/>
          </p:nvPr>
        </p:nvSpPr>
        <p:spPr/>
        <p:txBody>
          <a:bodyPr/>
          <a:lstStyle/>
          <a:p>
            <a:r>
              <a:rPr lang="tr-TR" dirty="0"/>
              <a:t>Erişilebilirlik prensibi ile ilgili temel kavramlar aşağıdaki gibi sıralanabilir.</a:t>
            </a:r>
          </a:p>
          <a:p>
            <a:pPr lvl="1"/>
            <a:r>
              <a:rPr lang="tr-TR" dirty="0" err="1"/>
              <a:t>Usability</a:t>
            </a:r>
            <a:r>
              <a:rPr lang="tr-TR" dirty="0"/>
              <a:t>: Kullanılabilirlik</a:t>
            </a:r>
          </a:p>
          <a:p>
            <a:pPr lvl="1"/>
            <a:r>
              <a:rPr lang="tr-TR" dirty="0"/>
              <a:t>Accessibility: Erişilebilirlik</a:t>
            </a:r>
          </a:p>
          <a:p>
            <a:pPr lvl="1"/>
            <a:r>
              <a:rPr lang="tr-TR" dirty="0" err="1"/>
              <a:t>Timeliness</a:t>
            </a:r>
            <a:r>
              <a:rPr lang="tr-TR" dirty="0"/>
              <a:t>: </a:t>
            </a:r>
            <a:r>
              <a:rPr lang="tr-TR" dirty="0" err="1"/>
              <a:t>Vaktindelik</a:t>
            </a:r>
            <a:endParaRPr lang="tr-TR" dirty="0"/>
          </a:p>
        </p:txBody>
      </p:sp>
      <p:sp>
        <p:nvSpPr>
          <p:cNvPr id="4" name="Slide Number Placeholder 3">
            <a:extLst>
              <a:ext uri="{FF2B5EF4-FFF2-40B4-BE49-F238E27FC236}">
                <a16:creationId xmlns:a16="http://schemas.microsoft.com/office/drawing/2014/main" id="{4A747CCD-445C-2143-A097-2BB5730E57F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95498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8330-C6C5-614A-B8A2-C6A53CFF10F8}"/>
              </a:ext>
            </a:extLst>
          </p:cNvPr>
          <p:cNvSpPr>
            <a:spLocks noGrp="1"/>
          </p:cNvSpPr>
          <p:nvPr>
            <p:ph type="title"/>
          </p:nvPr>
        </p:nvSpPr>
        <p:spPr/>
        <p:txBody>
          <a:bodyPr/>
          <a:lstStyle/>
          <a:p>
            <a:r>
              <a:rPr lang="tr-TR" dirty="0"/>
              <a:t>BİLGİ GÜVENLİĞİ - PRENSİPLER:</a:t>
            </a:r>
          </a:p>
        </p:txBody>
      </p:sp>
      <p:pic>
        <p:nvPicPr>
          <p:cNvPr id="5" name="Content Placeholder 4">
            <a:extLst>
              <a:ext uri="{FF2B5EF4-FFF2-40B4-BE49-F238E27FC236}">
                <a16:creationId xmlns:a16="http://schemas.microsoft.com/office/drawing/2014/main" id="{00A63D7C-00E6-DD45-932E-62853546C87B}"/>
              </a:ext>
            </a:extLst>
          </p:cNvPr>
          <p:cNvPicPr>
            <a:picLocks noGrp="1" noChangeAspect="1"/>
          </p:cNvPicPr>
          <p:nvPr>
            <p:ph idx="1"/>
          </p:nvPr>
        </p:nvPicPr>
        <p:blipFill>
          <a:blip r:embed="rId3"/>
          <a:stretch>
            <a:fillRect/>
          </a:stretch>
        </p:blipFill>
        <p:spPr>
          <a:xfrm>
            <a:off x="677863" y="2257639"/>
            <a:ext cx="8596312" cy="3687335"/>
          </a:xfrm>
          <a:prstGeom prst="rect">
            <a:avLst/>
          </a:prstGeom>
        </p:spPr>
      </p:pic>
      <p:sp>
        <p:nvSpPr>
          <p:cNvPr id="4" name="Slide Number Placeholder 3">
            <a:extLst>
              <a:ext uri="{FF2B5EF4-FFF2-40B4-BE49-F238E27FC236}">
                <a16:creationId xmlns:a16="http://schemas.microsoft.com/office/drawing/2014/main" id="{5DF99395-28AA-7D47-A203-320E5BB660C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57534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3" name="Rectangle 82">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6" name="Straight Connector 85">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8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9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6" name="Rectangle 95">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3AFAF9D8-862B-A540-AFCD-D590D65957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45862" y="1131994"/>
            <a:ext cx="8702153" cy="45903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D4C2D0B-63F8-324F-992C-C18A8F4992AF}"/>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3126398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8301227"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hlinkClick r:id="rId3"/>
            <a:extLst>
              <a:ext uri="{FF2B5EF4-FFF2-40B4-BE49-F238E27FC236}">
                <a16:creationId xmlns:a16="http://schemas.microsoft.com/office/drawing/2014/main" id="{C0A26C0C-2540-BB4B-91A3-EF18739A8465}"/>
              </a:ext>
            </a:extLst>
          </p:cNvPr>
          <p:cNvPicPr>
            <a:picLocks noGrp="1" noChangeAspect="1"/>
          </p:cNvPicPr>
          <p:nvPr>
            <p:ph idx="1"/>
          </p:nvPr>
        </p:nvPicPr>
        <p:blipFill>
          <a:blip r:embed="rId4"/>
          <a:stretch>
            <a:fillRect/>
          </a:stretch>
        </p:blipFill>
        <p:spPr>
          <a:xfrm>
            <a:off x="1567833" y="1131994"/>
            <a:ext cx="6120515" cy="4590386"/>
          </a:xfrm>
          <a:prstGeom prst="rect">
            <a:avLst/>
          </a:prstGeom>
        </p:spPr>
      </p:pic>
      <p:sp>
        <p:nvSpPr>
          <p:cNvPr id="4" name="Slide Number Placeholder 3">
            <a:extLst>
              <a:ext uri="{FF2B5EF4-FFF2-40B4-BE49-F238E27FC236}">
                <a16:creationId xmlns:a16="http://schemas.microsoft.com/office/drawing/2014/main" id="{AB23F070-8926-414A-A1D6-9AF54B348730}"/>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281550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9">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21">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25306A1-EEAA-D04B-AFDE-C4CF7056056F}"/>
              </a:ext>
            </a:extLst>
          </p:cNvPr>
          <p:cNvPicPr>
            <a:picLocks noGrp="1" noChangeAspect="1"/>
          </p:cNvPicPr>
          <p:nvPr>
            <p:ph idx="1"/>
          </p:nvPr>
        </p:nvPicPr>
        <p:blipFill rotWithShape="1">
          <a:blip r:embed="rId2"/>
          <a:srcRect l="2365" r="2365" b="-1"/>
          <a:stretch/>
        </p:blipFill>
        <p:spPr>
          <a:xfrm>
            <a:off x="568452" y="571500"/>
            <a:ext cx="11055096" cy="5715000"/>
          </a:xfrm>
          <a:prstGeom prst="rect">
            <a:avLst/>
          </a:prstGeom>
        </p:spPr>
      </p:pic>
      <p:sp>
        <p:nvSpPr>
          <p:cNvPr id="4" name="Slide Number Placeholder 3">
            <a:extLst>
              <a:ext uri="{FF2B5EF4-FFF2-40B4-BE49-F238E27FC236}">
                <a16:creationId xmlns:a16="http://schemas.microsoft.com/office/drawing/2014/main" id="{07D7BFEB-B5CE-A842-B780-E29E5BF2677C}"/>
              </a:ext>
            </a:extLst>
          </p:cNvPr>
          <p:cNvSpPr>
            <a:spLocks noGrp="1"/>
          </p:cNvSpPr>
          <p:nvPr>
            <p:ph type="sldNum" sz="quarter" idx="12"/>
          </p:nvPr>
        </p:nvSpPr>
        <p:spPr>
          <a:xfrm>
            <a:off x="10860438" y="6420107"/>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300142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92E588-72AC-8546-9C5E-903FAD58181F}"/>
              </a:ext>
            </a:extLst>
          </p:cNvPr>
          <p:cNvPicPr>
            <a:picLocks noGrp="1" noChangeAspect="1"/>
          </p:cNvPicPr>
          <p:nvPr>
            <p:ph idx="1"/>
          </p:nvPr>
        </p:nvPicPr>
        <p:blipFill>
          <a:blip r:embed="rId3"/>
          <a:stretch>
            <a:fillRect/>
          </a:stretch>
        </p:blipFill>
        <p:spPr>
          <a:xfrm>
            <a:off x="4042741" y="1131994"/>
            <a:ext cx="4108395" cy="4590386"/>
          </a:xfrm>
          <a:prstGeom prst="rect">
            <a:avLst/>
          </a:prstGeom>
        </p:spPr>
      </p:pic>
      <p:sp>
        <p:nvSpPr>
          <p:cNvPr id="4" name="Slide Number Placeholder 3">
            <a:extLst>
              <a:ext uri="{FF2B5EF4-FFF2-40B4-BE49-F238E27FC236}">
                <a16:creationId xmlns:a16="http://schemas.microsoft.com/office/drawing/2014/main" id="{C7F0B0BE-D383-3243-9A15-A16467D6615D}"/>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289095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CC33B2B-B475-4189-BA8F-3CF8248DC6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61" name="Freeform 14">
              <a:extLst>
                <a:ext uri="{FF2B5EF4-FFF2-40B4-BE49-F238E27FC236}">
                  <a16:creationId xmlns:a16="http://schemas.microsoft.com/office/drawing/2014/main" id="{A59AAC92-4932-4D74-A545-BA3EEE56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62" name="Straight Connector 61">
              <a:extLst>
                <a:ext uri="{FF2B5EF4-FFF2-40B4-BE49-F238E27FC236}">
                  <a16:creationId xmlns:a16="http://schemas.microsoft.com/office/drawing/2014/main" id="{B8446528-FA87-4017-B061-CF7EE79FA2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34D4B4D0-2493-42A2-AEEB-9970A64E8B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64" name="Rectangle 23">
              <a:extLst>
                <a:ext uri="{FF2B5EF4-FFF2-40B4-BE49-F238E27FC236}">
                  <a16:creationId xmlns:a16="http://schemas.microsoft.com/office/drawing/2014/main" id="{676E13B7-7CB7-4489-914B-4012EE6EBF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5">
              <a:extLst>
                <a:ext uri="{FF2B5EF4-FFF2-40B4-BE49-F238E27FC236}">
                  <a16:creationId xmlns:a16="http://schemas.microsoft.com/office/drawing/2014/main" id="{F2159841-C096-430C-B748-E8D2A5C99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Isosceles Triangle 65">
              <a:extLst>
                <a:ext uri="{FF2B5EF4-FFF2-40B4-BE49-F238E27FC236}">
                  <a16:creationId xmlns:a16="http://schemas.microsoft.com/office/drawing/2014/main" id="{B4F167EF-5A0C-487E-8776-97310E39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7">
              <a:extLst>
                <a:ext uri="{FF2B5EF4-FFF2-40B4-BE49-F238E27FC236}">
                  <a16:creationId xmlns:a16="http://schemas.microsoft.com/office/drawing/2014/main" id="{9D8C053F-F025-4CB6-94C4-2841A20D6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8">
              <a:extLst>
                <a:ext uri="{FF2B5EF4-FFF2-40B4-BE49-F238E27FC236}">
                  <a16:creationId xmlns:a16="http://schemas.microsoft.com/office/drawing/2014/main" id="{78581BD0-3E75-48CB-A2A3-44DB1ACB6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9">
              <a:extLst>
                <a:ext uri="{FF2B5EF4-FFF2-40B4-BE49-F238E27FC236}">
                  <a16:creationId xmlns:a16="http://schemas.microsoft.com/office/drawing/2014/main" id="{E90D466A-AB95-4676-82CB-3BEC98AFF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69">
              <a:extLst>
                <a:ext uri="{FF2B5EF4-FFF2-40B4-BE49-F238E27FC236}">
                  <a16:creationId xmlns:a16="http://schemas.microsoft.com/office/drawing/2014/main" id="{3AFED863-874C-49D9-AE2F-B9DFF00D5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1" name="Content Placeholder 4">
            <a:extLst>
              <a:ext uri="{FF2B5EF4-FFF2-40B4-BE49-F238E27FC236}">
                <a16:creationId xmlns:a16="http://schemas.microsoft.com/office/drawing/2014/main" id="{1D143AB0-0EE2-7346-9CE1-A9E71AF8CFD0}"/>
              </a:ext>
            </a:extLst>
          </p:cNvPr>
          <p:cNvPicPr>
            <a:picLocks noGrp="1" noChangeAspect="1"/>
          </p:cNvPicPr>
          <p:nvPr>
            <p:ph idx="1"/>
          </p:nvPr>
        </p:nvPicPr>
        <p:blipFill>
          <a:blip r:embed="rId2"/>
          <a:stretch>
            <a:fillRect/>
          </a:stretch>
        </p:blipFill>
        <p:spPr>
          <a:xfrm>
            <a:off x="1404163" y="934221"/>
            <a:ext cx="3620680" cy="5026312"/>
          </a:xfrm>
          <a:prstGeom prst="rect">
            <a:avLst/>
          </a:prstGeom>
        </p:spPr>
      </p:pic>
      <p:pic>
        <p:nvPicPr>
          <p:cNvPr id="8" name="Picture 7">
            <a:extLst>
              <a:ext uri="{FF2B5EF4-FFF2-40B4-BE49-F238E27FC236}">
                <a16:creationId xmlns:a16="http://schemas.microsoft.com/office/drawing/2014/main" id="{41AB66A2-8468-0940-9BCD-9A1C9E71D757}"/>
              </a:ext>
            </a:extLst>
          </p:cNvPr>
          <p:cNvPicPr>
            <a:picLocks noChangeAspect="1"/>
          </p:cNvPicPr>
          <p:nvPr/>
        </p:nvPicPr>
        <p:blipFill>
          <a:blip r:embed="rId3"/>
          <a:stretch>
            <a:fillRect/>
          </a:stretch>
        </p:blipFill>
        <p:spPr>
          <a:xfrm>
            <a:off x="5244284" y="1137354"/>
            <a:ext cx="5435005" cy="4823179"/>
          </a:xfrm>
          <a:prstGeom prst="rect">
            <a:avLst/>
          </a:prstGeom>
        </p:spPr>
      </p:pic>
      <p:sp>
        <p:nvSpPr>
          <p:cNvPr id="4" name="Slide Number Placeholder 3">
            <a:extLst>
              <a:ext uri="{FF2B5EF4-FFF2-40B4-BE49-F238E27FC236}">
                <a16:creationId xmlns:a16="http://schemas.microsoft.com/office/drawing/2014/main" id="{05ED4314-AAF2-A949-9015-F2F5C4877D50}"/>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19</a:t>
            </a:fld>
            <a:endParaRPr lang="en-US"/>
          </a:p>
        </p:txBody>
      </p:sp>
    </p:spTree>
    <p:extLst>
      <p:ext uri="{BB962C8B-B14F-4D97-AF65-F5344CB8AC3E}">
        <p14:creationId xmlns:p14="http://schemas.microsoft.com/office/powerpoint/2010/main" val="1561292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DACD-1061-A145-A7A6-2B5EAB4C4669}"/>
              </a:ext>
            </a:extLst>
          </p:cNvPr>
          <p:cNvSpPr>
            <a:spLocks noGrp="1"/>
          </p:cNvSpPr>
          <p:nvPr>
            <p:ph type="title"/>
          </p:nvPr>
        </p:nvSpPr>
        <p:spPr/>
        <p:txBody>
          <a:bodyPr/>
          <a:lstStyle/>
          <a:p>
            <a:r>
              <a:rPr lang="en-TR" dirty="0"/>
              <a:t>AMAÇ:</a:t>
            </a:r>
          </a:p>
        </p:txBody>
      </p:sp>
      <p:sp>
        <p:nvSpPr>
          <p:cNvPr id="3" name="Content Placeholder 2">
            <a:extLst>
              <a:ext uri="{FF2B5EF4-FFF2-40B4-BE49-F238E27FC236}">
                <a16:creationId xmlns:a16="http://schemas.microsoft.com/office/drawing/2014/main" id="{12CCCE49-1868-D140-95EA-E75436328B64}"/>
              </a:ext>
            </a:extLst>
          </p:cNvPr>
          <p:cNvSpPr>
            <a:spLocks noGrp="1"/>
          </p:cNvSpPr>
          <p:nvPr>
            <p:ph idx="1"/>
          </p:nvPr>
        </p:nvSpPr>
        <p:spPr/>
        <p:txBody>
          <a:bodyPr/>
          <a:lstStyle/>
          <a:p>
            <a:r>
              <a:rPr lang="tr-TR" dirty="0"/>
              <a:t>Bilgi güvenliğini sağlamak maksadıyla; güvenlik zafiyetlerinin tespit edilerek risklerin azaltılmasına ve açıklıkların giderilmesine yönelik bilgi sahibi olunması.</a:t>
            </a:r>
            <a:endParaRPr lang="en-TR" dirty="0"/>
          </a:p>
        </p:txBody>
      </p:sp>
      <p:sp>
        <p:nvSpPr>
          <p:cNvPr id="4" name="Slide Number Placeholder 3">
            <a:extLst>
              <a:ext uri="{FF2B5EF4-FFF2-40B4-BE49-F238E27FC236}">
                <a16:creationId xmlns:a16="http://schemas.microsoft.com/office/drawing/2014/main" id="{40B8D2BD-E2C7-7A4C-99A1-909D083E0B5E}"/>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581469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4" name="Group 70">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122" name="Picture 2" descr="Cybersecurity Skills Shortage | HRExecutive.com">
            <a:extLst>
              <a:ext uri="{FF2B5EF4-FFF2-40B4-BE49-F238E27FC236}">
                <a16:creationId xmlns:a16="http://schemas.microsoft.com/office/drawing/2014/main" id="{52E1BB9C-6173-224A-A460-B157D90B9A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781" b="29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5" name="Freeform: Shape 82">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1A2A386-9F11-C049-8DAC-50EF4A9B4E22}"/>
              </a:ext>
            </a:extLst>
          </p:cNvPr>
          <p:cNvSpPr>
            <a:spLocks noGrp="1"/>
          </p:cNvSpPr>
          <p:nvPr>
            <p:ph type="sldNum" sz="quarter" idx="12"/>
          </p:nvPr>
        </p:nvSpPr>
        <p:spPr>
          <a:xfrm>
            <a:off x="9075025" y="6041362"/>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20</a:t>
            </a:fld>
            <a:endParaRPr lang="en-US">
              <a:solidFill>
                <a:srgbClr val="FFFFFF"/>
              </a:solidFill>
            </a:endParaRPr>
          </a:p>
        </p:txBody>
      </p:sp>
      <p:cxnSp>
        <p:nvCxnSpPr>
          <p:cNvPr id="5126" name="Straight Connector 84">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8193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1EDB64A-9528-1C40-9232-B6CC789BCD05}"/>
              </a:ext>
            </a:extLst>
          </p:cNvPr>
          <p:cNvPicPr>
            <a:picLocks noGrp="1" noChangeAspect="1"/>
          </p:cNvPicPr>
          <p:nvPr>
            <p:ph idx="1"/>
          </p:nvPr>
        </p:nvPicPr>
        <p:blipFill>
          <a:blip r:embed="rId3"/>
          <a:stretch>
            <a:fillRect/>
          </a:stretch>
        </p:blipFill>
        <p:spPr>
          <a:xfrm>
            <a:off x="3036681" y="1131994"/>
            <a:ext cx="6120515" cy="4590386"/>
          </a:xfrm>
          <a:prstGeom prst="rect">
            <a:avLst/>
          </a:prstGeom>
        </p:spPr>
      </p:pic>
      <p:sp>
        <p:nvSpPr>
          <p:cNvPr id="4" name="Slide Number Placeholder 3">
            <a:extLst>
              <a:ext uri="{FF2B5EF4-FFF2-40B4-BE49-F238E27FC236}">
                <a16:creationId xmlns:a16="http://schemas.microsoft.com/office/drawing/2014/main" id="{6C7D7243-E28F-044F-A8AE-DD80E8040714}"/>
              </a:ext>
            </a:extLst>
          </p:cNvPr>
          <p:cNvSpPr>
            <a:spLocks noGrp="1"/>
          </p:cNvSpPr>
          <p:nvPr>
            <p:ph type="sldNum" sz="quarter" idx="12"/>
          </p:nvPr>
        </p:nvSpPr>
        <p:spPr>
          <a:xfrm>
            <a:off x="10865194" y="6411619"/>
            <a:ext cx="683339" cy="365125"/>
          </a:xfrm>
        </p:spPr>
        <p:txBody>
          <a:bodyPr vert="horz" lIns="91440" tIns="45720" rIns="91440" bIns="45720" rtlCol="0" anchor="ctr">
            <a:normAutofit/>
          </a:bodyPr>
          <a:lstStyle/>
          <a:p>
            <a:pPr>
              <a:spcAft>
                <a:spcPts val="600"/>
              </a:spcAft>
            </a:pPr>
            <a:fld id="{D57F1E4F-1CFF-5643-939E-217C01CDF565}" type="slidenum">
              <a:rPr lang="en-US">
                <a:solidFill>
                  <a:srgbClr val="FFFFFF"/>
                </a:solidFill>
              </a:rPr>
              <a:pPr>
                <a:spcAft>
                  <a:spcPts val="600"/>
                </a:spcAft>
              </a:pPr>
              <a:t>21</a:t>
            </a:fld>
            <a:endParaRPr lang="en-US">
              <a:solidFill>
                <a:srgbClr val="FFFFFF"/>
              </a:solidFill>
            </a:endParaRPr>
          </a:p>
        </p:txBody>
      </p:sp>
    </p:spTree>
    <p:extLst>
      <p:ext uri="{BB962C8B-B14F-4D97-AF65-F5344CB8AC3E}">
        <p14:creationId xmlns:p14="http://schemas.microsoft.com/office/powerpoint/2010/main" val="3425506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AC199-A78C-0D44-A05F-76D41910D367}"/>
              </a:ext>
            </a:extLst>
          </p:cNvPr>
          <p:cNvSpPr>
            <a:spLocks noGrp="1"/>
          </p:cNvSpPr>
          <p:nvPr>
            <p:ph type="title"/>
          </p:nvPr>
        </p:nvSpPr>
        <p:spPr>
          <a:xfrm>
            <a:off x="677334" y="609599"/>
            <a:ext cx="3843375" cy="5545667"/>
          </a:xfrm>
        </p:spPr>
        <p:txBody>
          <a:bodyPr anchor="ctr">
            <a:normAutofit/>
          </a:bodyPr>
          <a:lstStyle/>
          <a:p>
            <a:r>
              <a:rPr lang="tr-TR" dirty="0">
                <a:solidFill>
                  <a:schemeClr val="tx1">
                    <a:lumMod val="85000"/>
                    <a:lumOff val="15000"/>
                  </a:schemeClr>
                </a:solidFill>
              </a:rPr>
              <a:t>PENTEST YONTEMLERI</a:t>
            </a:r>
          </a:p>
        </p:txBody>
      </p:sp>
      <p:sp>
        <p:nvSpPr>
          <p:cNvPr id="4" name="Slide Number Placeholder 3">
            <a:extLst>
              <a:ext uri="{FF2B5EF4-FFF2-40B4-BE49-F238E27FC236}">
                <a16:creationId xmlns:a16="http://schemas.microsoft.com/office/drawing/2014/main" id="{6A35B4A4-249B-A548-8F48-F4FDE2DFA062}"/>
              </a:ext>
            </a:extLst>
          </p:cNvPr>
          <p:cNvSpPr>
            <a:spLocks noGrp="1"/>
          </p:cNvSpPr>
          <p:nvPr>
            <p:ph type="sldNum" sz="quarter" idx="12"/>
          </p:nvPr>
        </p:nvSpPr>
        <p:spPr>
          <a:xfrm>
            <a:off x="8590663" y="6041362"/>
            <a:ext cx="683339" cy="365125"/>
          </a:xfrm>
        </p:spPr>
        <p:txBody>
          <a:bodyPr>
            <a:normAutofit/>
          </a:bodyPr>
          <a:lstStyle/>
          <a:p>
            <a:pPr>
              <a:spcAft>
                <a:spcPts val="600"/>
              </a:spcAft>
            </a:pPr>
            <a:fld id="{D57F1E4F-1CFF-5643-939E-217C01CDF565}" type="slidenum">
              <a:rPr lang="en-US">
                <a:solidFill>
                  <a:srgbClr val="FFFFFF"/>
                </a:solidFill>
              </a:rPr>
              <a:pPr>
                <a:spcAft>
                  <a:spcPts val="600"/>
                </a:spcAft>
              </a:pPr>
              <a:t>22</a:t>
            </a:fld>
            <a:endParaRPr lang="en-US">
              <a:solidFill>
                <a:srgbClr val="FFFFFF"/>
              </a:solidFill>
            </a:endParaRPr>
          </a:p>
        </p:txBody>
      </p:sp>
      <p:sp>
        <p:nvSpPr>
          <p:cNvPr id="3" name="Content Placeholder 2">
            <a:extLst>
              <a:ext uri="{FF2B5EF4-FFF2-40B4-BE49-F238E27FC236}">
                <a16:creationId xmlns:a16="http://schemas.microsoft.com/office/drawing/2014/main" id="{611FC21D-5A97-6548-B401-3F68A450B951}"/>
              </a:ext>
            </a:extLst>
          </p:cNvPr>
          <p:cNvSpPr>
            <a:spLocks noGrp="1"/>
          </p:cNvSpPr>
          <p:nvPr>
            <p:ph idx="1"/>
          </p:nvPr>
        </p:nvSpPr>
        <p:spPr>
          <a:xfrm>
            <a:off x="6116084" y="609600"/>
            <a:ext cx="5511296" cy="5545667"/>
          </a:xfrm>
        </p:spPr>
        <p:txBody>
          <a:bodyPr anchor="ctr">
            <a:normAutofit/>
          </a:bodyPr>
          <a:lstStyle/>
          <a:p>
            <a:r>
              <a:rPr lang="tr-TR" dirty="0">
                <a:solidFill>
                  <a:srgbClr val="FFFFFF"/>
                </a:solidFill>
              </a:rPr>
              <a:t>Open Source Security </a:t>
            </a:r>
            <a:r>
              <a:rPr lang="tr-TR" dirty="0" err="1">
                <a:solidFill>
                  <a:srgbClr val="FFFFFF"/>
                </a:solidFill>
              </a:rPr>
              <a:t>Testing</a:t>
            </a:r>
            <a:r>
              <a:rPr lang="tr-TR" dirty="0">
                <a:solidFill>
                  <a:srgbClr val="FFFFFF"/>
                </a:solidFill>
              </a:rPr>
              <a:t> </a:t>
            </a:r>
            <a:r>
              <a:rPr lang="tr-TR" dirty="0" err="1">
                <a:solidFill>
                  <a:srgbClr val="FFFFFF"/>
                </a:solidFill>
              </a:rPr>
              <a:t>Methology</a:t>
            </a:r>
            <a:r>
              <a:rPr lang="tr-TR" dirty="0">
                <a:solidFill>
                  <a:srgbClr val="FFFFFF"/>
                </a:solidFill>
              </a:rPr>
              <a:t> Manual (OSSTMM)</a:t>
            </a:r>
          </a:p>
          <a:p>
            <a:r>
              <a:rPr lang="tr-TR" dirty="0" err="1">
                <a:solidFill>
                  <a:srgbClr val="FFFFFF"/>
                </a:solidFill>
              </a:rPr>
              <a:t>Pen</a:t>
            </a:r>
            <a:r>
              <a:rPr lang="tr-TR" dirty="0">
                <a:solidFill>
                  <a:srgbClr val="FFFFFF"/>
                </a:solidFill>
              </a:rPr>
              <a:t> </a:t>
            </a:r>
            <a:r>
              <a:rPr lang="tr-TR" dirty="0" err="1">
                <a:solidFill>
                  <a:srgbClr val="FFFFFF"/>
                </a:solidFill>
              </a:rPr>
              <a:t>Testing</a:t>
            </a:r>
            <a:r>
              <a:rPr lang="tr-TR" dirty="0">
                <a:solidFill>
                  <a:srgbClr val="FFFFFF"/>
                </a:solidFill>
              </a:rPr>
              <a:t> </a:t>
            </a:r>
            <a:r>
              <a:rPr lang="tr-TR" dirty="0" err="1">
                <a:solidFill>
                  <a:srgbClr val="FFFFFF"/>
                </a:solidFill>
              </a:rPr>
              <a:t>Execution</a:t>
            </a:r>
            <a:r>
              <a:rPr lang="tr-TR" dirty="0">
                <a:solidFill>
                  <a:srgbClr val="FFFFFF"/>
                </a:solidFill>
              </a:rPr>
              <a:t> </a:t>
            </a:r>
            <a:r>
              <a:rPr lang="tr-TR" dirty="0" err="1">
                <a:solidFill>
                  <a:srgbClr val="FFFFFF"/>
                </a:solidFill>
              </a:rPr>
              <a:t>Standard</a:t>
            </a:r>
            <a:r>
              <a:rPr lang="tr-TR" dirty="0">
                <a:solidFill>
                  <a:srgbClr val="FFFFFF"/>
                </a:solidFill>
              </a:rPr>
              <a:t> (PTES)</a:t>
            </a:r>
          </a:p>
          <a:p>
            <a:r>
              <a:rPr lang="tr-TR" dirty="0">
                <a:solidFill>
                  <a:srgbClr val="FFFFFF"/>
                </a:solidFill>
              </a:rPr>
              <a:t>NIST Special </a:t>
            </a:r>
            <a:r>
              <a:rPr lang="tr-TR" dirty="0" err="1">
                <a:solidFill>
                  <a:srgbClr val="FFFFFF"/>
                </a:solidFill>
              </a:rPr>
              <a:t>Publication</a:t>
            </a:r>
            <a:r>
              <a:rPr lang="tr-TR" dirty="0">
                <a:solidFill>
                  <a:srgbClr val="FFFFFF"/>
                </a:solidFill>
              </a:rPr>
              <a:t> 800-115: </a:t>
            </a:r>
            <a:r>
              <a:rPr lang="tr-TR" dirty="0" err="1">
                <a:solidFill>
                  <a:srgbClr val="FFFFFF"/>
                </a:solidFill>
              </a:rPr>
              <a:t>Techinal</a:t>
            </a:r>
            <a:r>
              <a:rPr lang="tr-TR" dirty="0">
                <a:solidFill>
                  <a:srgbClr val="FFFFFF"/>
                </a:solidFill>
              </a:rPr>
              <a:t> Guide </a:t>
            </a:r>
            <a:r>
              <a:rPr lang="tr-TR" dirty="0" err="1">
                <a:solidFill>
                  <a:srgbClr val="FFFFFF"/>
                </a:solidFill>
              </a:rPr>
              <a:t>to</a:t>
            </a:r>
            <a:r>
              <a:rPr lang="tr-TR" dirty="0">
                <a:solidFill>
                  <a:srgbClr val="FFFFFF"/>
                </a:solidFill>
              </a:rPr>
              <a:t> Information Security </a:t>
            </a:r>
            <a:r>
              <a:rPr lang="tr-TR" dirty="0" err="1">
                <a:solidFill>
                  <a:srgbClr val="FFFFFF"/>
                </a:solidFill>
              </a:rPr>
              <a:t>Testing</a:t>
            </a:r>
            <a:r>
              <a:rPr lang="tr-TR" dirty="0">
                <a:solidFill>
                  <a:srgbClr val="FFFFFF"/>
                </a:solidFill>
              </a:rPr>
              <a:t> </a:t>
            </a:r>
            <a:r>
              <a:rPr lang="tr-TR" dirty="0" err="1">
                <a:solidFill>
                  <a:srgbClr val="FFFFFF"/>
                </a:solidFill>
              </a:rPr>
              <a:t>and</a:t>
            </a:r>
            <a:r>
              <a:rPr lang="tr-TR" dirty="0">
                <a:solidFill>
                  <a:srgbClr val="FFFFFF"/>
                </a:solidFill>
              </a:rPr>
              <a:t> </a:t>
            </a:r>
            <a:r>
              <a:rPr lang="tr-TR" dirty="0" err="1">
                <a:solidFill>
                  <a:srgbClr val="FFFFFF"/>
                </a:solidFill>
              </a:rPr>
              <a:t>Assessment</a:t>
            </a:r>
            <a:endParaRPr lang="tr-TR" dirty="0">
              <a:solidFill>
                <a:srgbClr val="FFFFFF"/>
              </a:solidFill>
            </a:endParaRPr>
          </a:p>
          <a:p>
            <a:r>
              <a:rPr lang="tr-TR" dirty="0">
                <a:solidFill>
                  <a:srgbClr val="FFFFFF"/>
                </a:solidFill>
              </a:rPr>
              <a:t>Open Web Application Security Project (OWASP)</a:t>
            </a:r>
          </a:p>
          <a:p>
            <a:r>
              <a:rPr lang="tr-TR" dirty="0" err="1">
                <a:solidFill>
                  <a:srgbClr val="FFFFFF"/>
                </a:solidFill>
              </a:rPr>
              <a:t>Penetration</a:t>
            </a:r>
            <a:r>
              <a:rPr lang="tr-TR" dirty="0">
                <a:solidFill>
                  <a:srgbClr val="FFFFFF"/>
                </a:solidFill>
              </a:rPr>
              <a:t> </a:t>
            </a:r>
            <a:r>
              <a:rPr lang="tr-TR" dirty="0" err="1">
                <a:solidFill>
                  <a:srgbClr val="FFFFFF"/>
                </a:solidFill>
              </a:rPr>
              <a:t>Testing</a:t>
            </a:r>
            <a:r>
              <a:rPr lang="tr-TR" dirty="0">
                <a:solidFill>
                  <a:srgbClr val="FFFFFF"/>
                </a:solidFill>
              </a:rPr>
              <a:t> </a:t>
            </a:r>
            <a:r>
              <a:rPr lang="tr-TR" dirty="0">
                <a:solidFill>
                  <a:srgbClr val="FFFFFF"/>
                </a:solidFill>
                <a:hlinkClick r:id="rId3">
                  <a:extLst>
                    <a:ext uri="{A12FA001-AC4F-418D-AE19-62706E023703}">
                      <ahyp:hlinkClr xmlns:ahyp="http://schemas.microsoft.com/office/drawing/2018/hyperlinkcolor" val="tx"/>
                    </a:ext>
                  </a:extLst>
                </a:hlinkClick>
              </a:rPr>
              <a:t>Framework</a:t>
            </a:r>
            <a:endParaRPr lang="tr-TR" dirty="0">
              <a:solidFill>
                <a:srgbClr val="FFFFFF"/>
              </a:solidFill>
            </a:endParaRPr>
          </a:p>
          <a:p>
            <a:endParaRPr lang="tr-TR" dirty="0">
              <a:solidFill>
                <a:srgbClr val="FFFFFF"/>
              </a:solidFill>
            </a:endParaRPr>
          </a:p>
        </p:txBody>
      </p:sp>
    </p:spTree>
    <p:extLst>
      <p:ext uri="{BB962C8B-B14F-4D97-AF65-F5344CB8AC3E}">
        <p14:creationId xmlns:p14="http://schemas.microsoft.com/office/powerpoint/2010/main" val="381801997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CD14-EE65-0F40-8E14-4EBF0F30F2EE}"/>
              </a:ext>
            </a:extLst>
          </p:cNvPr>
          <p:cNvSpPr>
            <a:spLocks noGrp="1"/>
          </p:cNvSpPr>
          <p:nvPr>
            <p:ph type="title"/>
          </p:nvPr>
        </p:nvSpPr>
        <p:spPr/>
        <p:txBody>
          <a:bodyPr/>
          <a:lstStyle/>
          <a:p>
            <a:r>
              <a:rPr lang="tr-TR" dirty="0"/>
              <a:t>Terminal?</a:t>
            </a:r>
          </a:p>
        </p:txBody>
      </p:sp>
      <p:sp>
        <p:nvSpPr>
          <p:cNvPr id="3" name="Content Placeholder 2">
            <a:extLst>
              <a:ext uri="{FF2B5EF4-FFF2-40B4-BE49-F238E27FC236}">
                <a16:creationId xmlns:a16="http://schemas.microsoft.com/office/drawing/2014/main" id="{76D7D847-3AC2-2842-8E0B-15EE6A22AFE4}"/>
              </a:ext>
            </a:extLst>
          </p:cNvPr>
          <p:cNvSpPr>
            <a:spLocks noGrp="1"/>
          </p:cNvSpPr>
          <p:nvPr>
            <p:ph idx="1"/>
          </p:nvPr>
        </p:nvSpPr>
        <p:spPr/>
        <p:txBody>
          <a:bodyPr/>
          <a:lstStyle/>
          <a:p>
            <a:r>
              <a:rPr lang="en-US" dirty="0"/>
              <a:t>A Windows </a:t>
            </a:r>
            <a:r>
              <a:rPr lang="en-US" dirty="0" err="1"/>
              <a:t>cmd.exe</a:t>
            </a:r>
            <a:r>
              <a:rPr lang="en-US" dirty="0"/>
              <a:t> with the prompt: </a:t>
            </a:r>
            <a:r>
              <a:rPr lang="en-US" b="1" dirty="0"/>
              <a:t>C : \&gt; </a:t>
            </a:r>
          </a:p>
          <a:p>
            <a:r>
              <a:rPr lang="en-US" dirty="0"/>
              <a:t>A Windows PowerShell with the prompt: </a:t>
            </a:r>
            <a:r>
              <a:rPr lang="en-US" b="1" dirty="0"/>
              <a:t>PS C:\&gt; </a:t>
            </a:r>
          </a:p>
          <a:p>
            <a:r>
              <a:rPr lang="en-US" dirty="0"/>
              <a:t>A Linux bash shell (which we'll run as root) with the prompt: </a:t>
            </a:r>
            <a:r>
              <a:rPr lang="en-US" b="1" dirty="0"/>
              <a:t># </a:t>
            </a:r>
          </a:p>
          <a:p>
            <a:r>
              <a:rPr lang="en-US" dirty="0"/>
              <a:t>The Metasploit Framework Console with the prompt: </a:t>
            </a:r>
            <a:r>
              <a:rPr lang="en-US" b="1" dirty="0" err="1"/>
              <a:t>msf</a:t>
            </a:r>
            <a:r>
              <a:rPr lang="en-US" b="1" dirty="0"/>
              <a:t> &gt;</a:t>
            </a:r>
            <a:r>
              <a:rPr lang="en-US" dirty="0"/>
              <a:t> </a:t>
            </a:r>
          </a:p>
          <a:p>
            <a:r>
              <a:rPr lang="en-US" dirty="0"/>
              <a:t>A Meterpreter shell with the prompt: </a:t>
            </a:r>
            <a:r>
              <a:rPr lang="en-US" b="1" dirty="0" err="1"/>
              <a:t>meterpreter</a:t>
            </a:r>
            <a:r>
              <a:rPr lang="en-US" b="1" dirty="0"/>
              <a:t> &gt;</a:t>
            </a:r>
            <a:r>
              <a:rPr lang="en-US" dirty="0"/>
              <a:t> </a:t>
            </a:r>
          </a:p>
          <a:p>
            <a:endParaRPr lang="tr-TR" dirty="0"/>
          </a:p>
        </p:txBody>
      </p:sp>
      <p:sp>
        <p:nvSpPr>
          <p:cNvPr id="4" name="Slide Number Placeholder 3">
            <a:extLst>
              <a:ext uri="{FF2B5EF4-FFF2-40B4-BE49-F238E27FC236}">
                <a16:creationId xmlns:a16="http://schemas.microsoft.com/office/drawing/2014/main" id="{91540289-511C-1E47-AA4E-0B106D6E0612}"/>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853393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8F6F-1DF1-4945-86C9-EEFEFDEF878B}"/>
              </a:ext>
            </a:extLst>
          </p:cNvPr>
          <p:cNvSpPr>
            <a:spLocks noGrp="1"/>
          </p:cNvSpPr>
          <p:nvPr>
            <p:ph type="title"/>
          </p:nvPr>
        </p:nvSpPr>
        <p:spPr/>
        <p:txBody>
          <a:bodyPr/>
          <a:lstStyle/>
          <a:p>
            <a:endParaRPr lang="tr-TR"/>
          </a:p>
        </p:txBody>
      </p:sp>
      <p:sp>
        <p:nvSpPr>
          <p:cNvPr id="3" name="Content Placeholder 2">
            <a:extLst>
              <a:ext uri="{FF2B5EF4-FFF2-40B4-BE49-F238E27FC236}">
                <a16:creationId xmlns:a16="http://schemas.microsoft.com/office/drawing/2014/main" id="{E6B8FE87-CC49-F544-BED9-10211C0206FD}"/>
              </a:ext>
            </a:extLst>
          </p:cNvPr>
          <p:cNvSpPr>
            <a:spLocks noGrp="1"/>
          </p:cNvSpPr>
          <p:nvPr>
            <p:ph idx="1"/>
          </p:nvPr>
        </p:nvSpPr>
        <p:spPr/>
        <p:txBody>
          <a:bodyPr>
            <a:normAutofit/>
          </a:bodyPr>
          <a:lstStyle/>
          <a:p>
            <a:r>
              <a:rPr lang="tr-TR" dirty="0"/>
              <a:t>Hazırlık</a:t>
            </a:r>
          </a:p>
          <a:p>
            <a:pPr lvl="1"/>
            <a:r>
              <a:rPr lang="tr-TR" dirty="0"/>
              <a:t>Gizlilik Sözleşmesi (NDA)</a:t>
            </a:r>
          </a:p>
          <a:p>
            <a:pPr lvl="1"/>
            <a:r>
              <a:rPr lang="tr-TR" dirty="0"/>
              <a:t>Hedef Kurum için en önemli alanların kurum personeli ile ortaya çıkarılması</a:t>
            </a:r>
          </a:p>
          <a:p>
            <a:pPr lvl="1"/>
            <a:r>
              <a:rPr lang="tr-TR" dirty="0"/>
              <a:t>Angajman Kuralları (Rules of </a:t>
            </a:r>
            <a:r>
              <a:rPr lang="tr-TR" dirty="0" err="1"/>
              <a:t>Engagement</a:t>
            </a:r>
            <a:r>
              <a:rPr lang="tr-TR" dirty="0"/>
              <a:t> ) , test nasıl yapılacak?</a:t>
            </a:r>
          </a:p>
          <a:p>
            <a:pPr lvl="1"/>
            <a:r>
              <a:rPr lang="tr-TR" dirty="0"/>
              <a:t>Test kapsamının belirlenmesi</a:t>
            </a:r>
          </a:p>
          <a:p>
            <a:pPr lvl="1"/>
            <a:r>
              <a:rPr lang="tr-TR" dirty="0">
                <a:hlinkClick r:id="rId3"/>
              </a:rPr>
              <a:t>Resmi izin belgesi (</a:t>
            </a:r>
            <a:r>
              <a:rPr lang="tr-TR" dirty="0" err="1">
                <a:hlinkClick r:id="rId3"/>
              </a:rPr>
              <a:t>Jail</a:t>
            </a:r>
            <a:r>
              <a:rPr lang="tr-TR" dirty="0">
                <a:hlinkClick r:id="rId3"/>
              </a:rPr>
              <a:t> </a:t>
            </a:r>
            <a:r>
              <a:rPr lang="tr-TR" dirty="0" err="1">
                <a:hlinkClick r:id="rId3"/>
              </a:rPr>
              <a:t>Free</a:t>
            </a:r>
            <a:r>
              <a:rPr lang="tr-TR" dirty="0">
                <a:hlinkClick r:id="rId3"/>
              </a:rPr>
              <a:t> </a:t>
            </a:r>
            <a:r>
              <a:rPr lang="tr-TR" dirty="0" err="1">
                <a:hlinkClick r:id="rId3"/>
              </a:rPr>
              <a:t>Card</a:t>
            </a:r>
            <a:r>
              <a:rPr lang="tr-TR" dirty="0">
                <a:hlinkClick r:id="rId3"/>
              </a:rPr>
              <a:t>)</a:t>
            </a:r>
            <a:endParaRPr lang="tr-TR" dirty="0"/>
          </a:p>
          <a:p>
            <a:pPr lvl="1"/>
            <a:r>
              <a:rPr lang="tr-TR" dirty="0"/>
              <a:t>Takımı belirleme</a:t>
            </a:r>
          </a:p>
          <a:p>
            <a:r>
              <a:rPr lang="tr-TR" dirty="0"/>
              <a:t>Testin Gerçekleştirilmesi</a:t>
            </a:r>
          </a:p>
          <a:p>
            <a:r>
              <a:rPr lang="tr-TR" dirty="0"/>
              <a:t>Detaylı Analiz ve Tekrar Test Gerçekleştirilmesi</a:t>
            </a:r>
          </a:p>
          <a:p>
            <a:r>
              <a:rPr lang="tr-TR" dirty="0"/>
              <a:t>Raporlama</a:t>
            </a:r>
          </a:p>
          <a:p>
            <a:endParaRPr lang="tr-TR" dirty="0"/>
          </a:p>
        </p:txBody>
      </p:sp>
      <p:sp>
        <p:nvSpPr>
          <p:cNvPr id="4" name="Slide Number Placeholder 3">
            <a:extLst>
              <a:ext uri="{FF2B5EF4-FFF2-40B4-BE49-F238E27FC236}">
                <a16:creationId xmlns:a16="http://schemas.microsoft.com/office/drawing/2014/main" id="{B2B5DB70-F14D-E343-AA92-174778BF2AD8}"/>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3577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A3E2C3-D7AA-6348-B938-53C58CB17FCD}"/>
              </a:ext>
            </a:extLst>
          </p:cNvPr>
          <p:cNvSpPr>
            <a:spLocks noGrp="1"/>
          </p:cNvSpPr>
          <p:nvPr>
            <p:ph type="title"/>
          </p:nvPr>
        </p:nvSpPr>
        <p:spPr>
          <a:xfrm>
            <a:off x="643467" y="816638"/>
            <a:ext cx="3367359" cy="5224724"/>
          </a:xfrm>
        </p:spPr>
        <p:txBody>
          <a:bodyPr anchor="ctr">
            <a:normAutofit/>
          </a:bodyPr>
          <a:lstStyle/>
          <a:p>
            <a:r>
              <a:rPr lang="en-US"/>
              <a:t>Sızma Testi Uzmanı </a:t>
            </a:r>
            <a:endParaRPr lang="tr-TR" dirty="0"/>
          </a:p>
        </p:txBody>
      </p:sp>
      <p:sp>
        <p:nvSpPr>
          <p:cNvPr id="4" name="Slide Number Placeholder 3">
            <a:extLst>
              <a:ext uri="{FF2B5EF4-FFF2-40B4-BE49-F238E27FC236}">
                <a16:creationId xmlns:a16="http://schemas.microsoft.com/office/drawing/2014/main" id="{1CED7D8F-90FA-BC45-946D-A5082C0B36A4}"/>
              </a:ext>
            </a:extLst>
          </p:cNvPr>
          <p:cNvSpPr>
            <a:spLocks noGrp="1"/>
          </p:cNvSpPr>
          <p:nvPr>
            <p:ph type="sldNum" sz="quarter" idx="12"/>
          </p:nvPr>
        </p:nvSpPr>
        <p:spPr>
          <a:xfrm>
            <a:off x="8590663" y="6041362"/>
            <a:ext cx="683339" cy="365125"/>
          </a:xfrm>
        </p:spPr>
        <p:txBody>
          <a:bodyPr>
            <a:normAutofit/>
          </a:bodyPr>
          <a:lstStyle/>
          <a:p>
            <a:pPr>
              <a:spcAft>
                <a:spcPts val="600"/>
              </a:spcAft>
            </a:pPr>
            <a:fld id="{D57F1E4F-1CFF-5643-939E-217C01CDF565}" type="slidenum">
              <a:rPr lang="en-US" smtClean="0"/>
              <a:pPr>
                <a:spcAft>
                  <a:spcPts val="600"/>
                </a:spcAft>
              </a:pPr>
              <a:t>25</a:t>
            </a:fld>
            <a:endParaRPr lang="en-US"/>
          </a:p>
        </p:txBody>
      </p:sp>
      <p:sp>
        <p:nvSpPr>
          <p:cNvPr id="3" name="Content Placeholder 2">
            <a:extLst>
              <a:ext uri="{FF2B5EF4-FFF2-40B4-BE49-F238E27FC236}">
                <a16:creationId xmlns:a16="http://schemas.microsoft.com/office/drawing/2014/main" id="{1FFC7F13-9BE0-814A-B810-795021115801}"/>
              </a:ext>
            </a:extLst>
          </p:cNvPr>
          <p:cNvSpPr>
            <a:spLocks noGrp="1"/>
          </p:cNvSpPr>
          <p:nvPr>
            <p:ph idx="1"/>
          </p:nvPr>
        </p:nvSpPr>
        <p:spPr>
          <a:xfrm>
            <a:off x="4654294" y="816638"/>
            <a:ext cx="6445505" cy="5863562"/>
          </a:xfrm>
        </p:spPr>
        <p:txBody>
          <a:bodyPr anchor="ctr">
            <a:normAutofit/>
          </a:bodyPr>
          <a:lstStyle/>
          <a:p>
            <a:pPr>
              <a:lnSpc>
                <a:spcPct val="90000"/>
              </a:lnSpc>
            </a:pPr>
            <a:r>
              <a:rPr lang="tr-TR" sz="1500" dirty="0"/>
              <a:t>Programlama</a:t>
            </a:r>
          </a:p>
          <a:p>
            <a:pPr lvl="1">
              <a:lnSpc>
                <a:spcPct val="90000"/>
              </a:lnSpc>
            </a:pPr>
            <a:r>
              <a:rPr lang="tr-TR" sz="1500" dirty="0"/>
              <a:t>Scripting</a:t>
            </a:r>
          </a:p>
          <a:p>
            <a:pPr lvl="1">
              <a:lnSpc>
                <a:spcPct val="90000"/>
              </a:lnSpc>
            </a:pPr>
            <a:r>
              <a:rPr lang="tr-TR" sz="1500" dirty="0" err="1"/>
              <a:t>Python</a:t>
            </a:r>
            <a:r>
              <a:rPr lang="tr-TR" sz="1500" dirty="0"/>
              <a:t>, c, c#, c++, </a:t>
            </a:r>
            <a:r>
              <a:rPr lang="tr-TR" sz="1500" dirty="0" err="1"/>
              <a:t>asm</a:t>
            </a:r>
            <a:r>
              <a:rPr lang="tr-TR" sz="1500" dirty="0"/>
              <a:t> …</a:t>
            </a:r>
          </a:p>
          <a:p>
            <a:pPr>
              <a:lnSpc>
                <a:spcPct val="90000"/>
              </a:lnSpc>
            </a:pPr>
            <a:r>
              <a:rPr lang="tr-TR" sz="1500" dirty="0"/>
              <a:t>Ağ</a:t>
            </a:r>
          </a:p>
          <a:p>
            <a:pPr lvl="1">
              <a:lnSpc>
                <a:spcPct val="90000"/>
              </a:lnSpc>
            </a:pPr>
            <a:r>
              <a:rPr lang="tr-TR" sz="1500" dirty="0"/>
              <a:t>OSI</a:t>
            </a:r>
          </a:p>
          <a:p>
            <a:pPr lvl="1">
              <a:lnSpc>
                <a:spcPct val="90000"/>
              </a:lnSpc>
            </a:pPr>
            <a:r>
              <a:rPr lang="tr-TR" sz="1500" dirty="0"/>
              <a:t>TCP/IP</a:t>
            </a:r>
          </a:p>
          <a:p>
            <a:pPr lvl="1">
              <a:lnSpc>
                <a:spcPct val="90000"/>
              </a:lnSpc>
            </a:pPr>
            <a:r>
              <a:rPr lang="tr-TR" sz="1500" dirty="0"/>
              <a:t>Trafik Analizi …</a:t>
            </a:r>
          </a:p>
          <a:p>
            <a:pPr>
              <a:lnSpc>
                <a:spcPct val="90000"/>
              </a:lnSpc>
            </a:pPr>
            <a:r>
              <a:rPr lang="tr-TR" sz="1500" dirty="0"/>
              <a:t>Web</a:t>
            </a:r>
          </a:p>
          <a:p>
            <a:pPr lvl="1">
              <a:lnSpc>
                <a:spcPct val="90000"/>
              </a:lnSpc>
            </a:pPr>
            <a:r>
              <a:rPr lang="tr-TR" sz="1500" dirty="0" err="1"/>
              <a:t>Frontend</a:t>
            </a:r>
            <a:endParaRPr lang="tr-TR" sz="1500" dirty="0"/>
          </a:p>
          <a:p>
            <a:pPr lvl="1">
              <a:lnSpc>
                <a:spcPct val="90000"/>
              </a:lnSpc>
            </a:pPr>
            <a:r>
              <a:rPr lang="tr-TR" sz="1500" dirty="0" err="1"/>
              <a:t>BackEnd</a:t>
            </a:r>
            <a:endParaRPr lang="tr-TR" sz="1500" dirty="0"/>
          </a:p>
          <a:p>
            <a:pPr lvl="1">
              <a:lnSpc>
                <a:spcPct val="90000"/>
              </a:lnSpc>
            </a:pPr>
            <a:r>
              <a:rPr lang="tr-TR" sz="1500" dirty="0"/>
              <a:t>DB … </a:t>
            </a:r>
          </a:p>
          <a:p>
            <a:pPr>
              <a:lnSpc>
                <a:spcPct val="90000"/>
              </a:lnSpc>
            </a:pPr>
            <a:r>
              <a:rPr lang="tr-TR" sz="1500" dirty="0"/>
              <a:t>Tersine Mühendislik </a:t>
            </a:r>
          </a:p>
          <a:p>
            <a:pPr lvl="1">
              <a:lnSpc>
                <a:spcPct val="90000"/>
              </a:lnSpc>
            </a:pPr>
            <a:r>
              <a:rPr lang="tr-TR" sz="1500" dirty="0"/>
              <a:t>X86</a:t>
            </a:r>
          </a:p>
          <a:p>
            <a:pPr lvl="1">
              <a:lnSpc>
                <a:spcPct val="90000"/>
              </a:lnSpc>
            </a:pPr>
            <a:r>
              <a:rPr lang="tr-TR" sz="1500" dirty="0"/>
              <a:t>X64</a:t>
            </a:r>
          </a:p>
          <a:p>
            <a:pPr lvl="1">
              <a:lnSpc>
                <a:spcPct val="90000"/>
              </a:lnSpc>
            </a:pPr>
            <a:r>
              <a:rPr lang="tr-TR" sz="1500" dirty="0"/>
              <a:t>ARM </a:t>
            </a:r>
          </a:p>
          <a:p>
            <a:pPr>
              <a:lnSpc>
                <a:spcPct val="90000"/>
              </a:lnSpc>
            </a:pPr>
            <a:r>
              <a:rPr lang="tr-TR" sz="1500" dirty="0"/>
              <a:t>İlgi</a:t>
            </a:r>
          </a:p>
          <a:p>
            <a:pPr>
              <a:lnSpc>
                <a:spcPct val="90000"/>
              </a:lnSpc>
            </a:pPr>
            <a:endParaRPr lang="tr-TR" sz="1500" dirty="0"/>
          </a:p>
        </p:txBody>
      </p:sp>
    </p:spTree>
    <p:extLst>
      <p:ext uri="{BB962C8B-B14F-4D97-AF65-F5344CB8AC3E}">
        <p14:creationId xmlns:p14="http://schemas.microsoft.com/office/powerpoint/2010/main" val="235784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6CE6E43D-FC44-4F15-89C6-7C08E9BDC3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321115E6-3640-4179-A252-686A27B75B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68D2ABE-CDFA-4BEB-AF45-E43862265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A108FB8B-558B-4F9E-970F-72D2EE57F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481E92F1-5BD2-4422-B875-90578CEAA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9D9630F3-9488-4F58-9098-F6B8552B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A82B105D-E7A6-4F3A-AFDA-B9133F6B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592262AB-546B-41A7-99DE-EC034F072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D878A1F7-F404-41A0-BD7C-9739499BD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0076BF32-29FF-4C3A-B1AF-91A28EFD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A4C29F3-B3A2-40B9-8670-ADA39B0C4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3" name="Rectangle 82">
            <a:extLst>
              <a:ext uri="{FF2B5EF4-FFF2-40B4-BE49-F238E27FC236}">
                <a16:creationId xmlns:a16="http://schemas.microsoft.com/office/drawing/2014/main" id="{377F545A-A4BF-4D23-B82E-2D33535D6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7EC350F3-A6B8-BB42-9323-CEC25143812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749" b="26207"/>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124599A-0BD8-CB4A-BB2A-3B119D3DFA16}"/>
              </a:ext>
            </a:extLst>
          </p:cNvPr>
          <p:cNvSpPr>
            <a:spLocks noGrp="1"/>
          </p:cNvSpPr>
          <p:nvPr>
            <p:ph type="sldNum" sz="quarter" idx="12"/>
          </p:nvPr>
        </p:nvSpPr>
        <p:spPr>
          <a:xfrm>
            <a:off x="10865194" y="6258182"/>
            <a:ext cx="683339" cy="365125"/>
          </a:xfrm>
        </p:spPr>
        <p:txBody>
          <a:bodyPr vert="horz" lIns="91440" tIns="45720" rIns="91440" bIns="45720" rtlCol="0" anchor="ctr">
            <a:normAutofit/>
          </a:bodyPr>
          <a:lstStyle/>
          <a:p>
            <a:pPr>
              <a:spcAft>
                <a:spcPts val="600"/>
              </a:spcAft>
            </a:pPr>
            <a:fld id="{D57F1E4F-1CFF-5643-939E-217C01CDF565}" type="slidenum">
              <a:rPr lang="en-US">
                <a:solidFill>
                  <a:schemeClr val="tx1">
                    <a:lumMod val="65000"/>
                    <a:lumOff val="35000"/>
                  </a:schemeClr>
                </a:solidFill>
              </a:rPr>
              <a:pPr>
                <a:spcAft>
                  <a:spcPts val="600"/>
                </a:spcAft>
              </a:pPr>
              <a:t>26</a:t>
            </a:fld>
            <a:endParaRPr lang="en-US">
              <a:solidFill>
                <a:schemeClr val="tx1">
                  <a:lumMod val="65000"/>
                  <a:lumOff val="35000"/>
                </a:schemeClr>
              </a:solidFill>
            </a:endParaRPr>
          </a:p>
        </p:txBody>
      </p:sp>
    </p:spTree>
    <p:extLst>
      <p:ext uri="{BB962C8B-B14F-4D97-AF65-F5344CB8AC3E}">
        <p14:creationId xmlns:p14="http://schemas.microsoft.com/office/powerpoint/2010/main" val="151178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75B4-25BF-744D-B64B-244016F2672B}"/>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000" dirty="0"/>
              <a:t>KAPSAM:</a:t>
            </a:r>
          </a:p>
        </p:txBody>
      </p:sp>
      <p:graphicFrame>
        <p:nvGraphicFramePr>
          <p:cNvPr id="18" name="Content Placeholder 3">
            <a:extLst>
              <a:ext uri="{FF2B5EF4-FFF2-40B4-BE49-F238E27FC236}">
                <a16:creationId xmlns:a16="http://schemas.microsoft.com/office/drawing/2014/main" id="{A659B90A-DFD3-8649-A113-2D82C3DAB261}"/>
              </a:ext>
            </a:extLst>
          </p:cNvPr>
          <p:cNvGraphicFramePr>
            <a:graphicFrameLocks noGrp="1"/>
          </p:cNvGraphicFramePr>
          <p:nvPr>
            <p:ph idx="1"/>
            <p:extLst>
              <p:ext uri="{D42A27DB-BD31-4B8C-83A1-F6EECF244321}">
                <p14:modId xmlns:p14="http://schemas.microsoft.com/office/powerpoint/2010/main" val="602817585"/>
              </p:ext>
            </p:extLst>
          </p:nvPr>
        </p:nvGraphicFramePr>
        <p:xfrm>
          <a:off x="5321367" y="1092297"/>
          <a:ext cx="6174771" cy="4667426"/>
        </p:xfrm>
        <a:graphic>
          <a:graphicData uri="http://schemas.openxmlformats.org/drawingml/2006/table">
            <a:tbl>
              <a:tblPr firstRow="1" firstCol="1" bandRow="1">
                <a:noFill/>
                <a:tableStyleId>{5C22544A-7EE6-4342-B048-85BDC9FD1C3A}</a:tableStyleId>
              </a:tblPr>
              <a:tblGrid>
                <a:gridCol w="6174771">
                  <a:extLst>
                    <a:ext uri="{9D8B030D-6E8A-4147-A177-3AD203B41FA5}">
                      <a16:colId xmlns:a16="http://schemas.microsoft.com/office/drawing/2014/main" val="3245871217"/>
                    </a:ext>
                  </a:extLst>
                </a:gridCol>
              </a:tblGrid>
              <a:tr h="1060387">
                <a:tc>
                  <a:txBody>
                    <a:bodyPr/>
                    <a:lstStyle/>
                    <a:p>
                      <a:pPr>
                        <a:lnSpc>
                          <a:spcPct val="115000"/>
                        </a:lnSpc>
                        <a:spcBef>
                          <a:spcPts val="240"/>
                        </a:spcBef>
                        <a:spcAft>
                          <a:spcPts val="240"/>
                        </a:spcAft>
                      </a:pPr>
                      <a:r>
                        <a:rPr lang="tr-TR" sz="2300" b="0" cap="all" spc="60" noProof="0">
                          <a:solidFill>
                            <a:schemeClr val="tx1">
                              <a:lumMod val="75000"/>
                              <a:lumOff val="25000"/>
                            </a:schemeClr>
                          </a:solidFill>
                          <a:effectLst/>
                        </a:rPr>
                        <a:t>Sızma Testi ve Yöntemlerinin Tanıtımı</a:t>
                      </a:r>
                      <a:endParaRPr lang="tr-TR" sz="2300" b="0" cap="all" spc="6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nchor="b">
                    <a:lnL w="12700" cmpd="sng">
                      <a:noFill/>
                      <a:prstDash val="solid"/>
                    </a:lnL>
                    <a:lnR w="9525" cap="flat" cmpd="sng" algn="ctr">
                      <a:solidFill>
                        <a:srgbClr val="C7C6C1"/>
                      </a:solid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3391247185"/>
                  </a:ext>
                </a:extLst>
              </a:tr>
              <a:tr h="552664">
                <a:tc>
                  <a:txBody>
                    <a:bodyPr/>
                    <a:lstStyle/>
                    <a:p>
                      <a:pPr>
                        <a:lnSpc>
                          <a:spcPct val="115000"/>
                        </a:lnSpc>
                        <a:spcBef>
                          <a:spcPts val="240"/>
                        </a:spcBef>
                        <a:spcAft>
                          <a:spcPts val="240"/>
                        </a:spcAft>
                      </a:pPr>
                      <a:r>
                        <a:rPr lang="tr-TR" sz="1700" b="0" cap="none" spc="0" noProof="0">
                          <a:solidFill>
                            <a:schemeClr val="tx1">
                              <a:lumMod val="75000"/>
                              <a:lumOff val="25000"/>
                            </a:schemeClr>
                          </a:solidFill>
                          <a:effectLst/>
                        </a:rPr>
                        <a:t>Planlama ve Hazırlık, Keşif/Bilgi Toplama</a:t>
                      </a:r>
                      <a:endParaRPr lang="tr-TR" sz="1700" b="0" cap="none" spc="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lnL w="19050" cap="flat" cmpd="sng" algn="ctr">
                      <a:noFill/>
                      <a:prstDash val="solid"/>
                    </a:lnL>
                    <a:lnR w="9525" cap="flat" cmpd="sng" algn="ctr">
                      <a:solidFill>
                        <a:srgbClr val="C7C6C1"/>
                      </a:solid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06854398"/>
                  </a:ext>
                </a:extLst>
              </a:tr>
              <a:tr h="552664">
                <a:tc>
                  <a:txBody>
                    <a:bodyPr/>
                    <a:lstStyle/>
                    <a:p>
                      <a:pPr algn="just">
                        <a:lnSpc>
                          <a:spcPct val="115000"/>
                        </a:lnSpc>
                        <a:spcBef>
                          <a:spcPts val="200"/>
                        </a:spcBef>
                        <a:spcAft>
                          <a:spcPts val="200"/>
                        </a:spcAft>
                        <a:tabLst>
                          <a:tab pos="180340" algn="l"/>
                        </a:tabLst>
                      </a:pPr>
                      <a:r>
                        <a:rPr lang="tr-TR" sz="1700" b="0" cap="none" spc="0" noProof="0">
                          <a:solidFill>
                            <a:schemeClr val="tx1">
                              <a:lumMod val="75000"/>
                              <a:lumOff val="25000"/>
                            </a:schemeClr>
                          </a:solidFill>
                          <a:effectLst/>
                        </a:rPr>
                        <a:t>Tarama ve Tarama Araçları</a:t>
                      </a:r>
                      <a:endParaRPr lang="tr-TR" sz="1700" b="0" cap="none" spc="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82756757"/>
                  </a:ext>
                </a:extLst>
              </a:tr>
              <a:tr h="552664">
                <a:tc>
                  <a:txBody>
                    <a:bodyPr/>
                    <a:lstStyle/>
                    <a:p>
                      <a:pPr algn="just">
                        <a:lnSpc>
                          <a:spcPct val="115000"/>
                        </a:lnSpc>
                        <a:spcBef>
                          <a:spcPts val="200"/>
                        </a:spcBef>
                        <a:spcAft>
                          <a:spcPts val="200"/>
                        </a:spcAft>
                        <a:tabLst>
                          <a:tab pos="180340" algn="l"/>
                        </a:tabLst>
                      </a:pPr>
                      <a:r>
                        <a:rPr lang="tr-TR" sz="1700" b="0" cap="none" spc="0" noProof="0">
                          <a:solidFill>
                            <a:schemeClr val="tx1">
                              <a:lumMod val="75000"/>
                              <a:lumOff val="25000"/>
                            </a:schemeClr>
                          </a:solidFill>
                          <a:effectLst/>
                        </a:rPr>
                        <a:t>Risk ve Zafiyet Analizi</a:t>
                      </a:r>
                      <a:endParaRPr lang="tr-TR" sz="1700" b="0" cap="none" spc="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876614498"/>
                  </a:ext>
                </a:extLst>
              </a:tr>
              <a:tr h="552664">
                <a:tc>
                  <a:txBody>
                    <a:bodyPr/>
                    <a:lstStyle/>
                    <a:p>
                      <a:pPr algn="just">
                        <a:lnSpc>
                          <a:spcPct val="115000"/>
                        </a:lnSpc>
                        <a:spcBef>
                          <a:spcPts val="200"/>
                        </a:spcBef>
                        <a:spcAft>
                          <a:spcPts val="200"/>
                        </a:spcAft>
                        <a:tabLst>
                          <a:tab pos="180340" algn="l"/>
                        </a:tabLst>
                      </a:pPr>
                      <a:r>
                        <a:rPr lang="tr-TR" sz="1700" b="0" cap="none" spc="0" noProof="0">
                          <a:solidFill>
                            <a:schemeClr val="tx1">
                              <a:lumMod val="75000"/>
                              <a:lumOff val="25000"/>
                            </a:schemeClr>
                          </a:solidFill>
                          <a:effectLst/>
                        </a:rPr>
                        <a:t>Zafiyetlerin Sömürülmesi – Temel Bilgiler</a:t>
                      </a:r>
                      <a:endParaRPr lang="tr-TR" sz="1700" b="0" cap="none" spc="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029304508"/>
                  </a:ext>
                </a:extLst>
              </a:tr>
              <a:tr h="843719">
                <a:tc>
                  <a:txBody>
                    <a:bodyPr/>
                    <a:lstStyle/>
                    <a:p>
                      <a:pPr algn="just">
                        <a:lnSpc>
                          <a:spcPct val="115000"/>
                        </a:lnSpc>
                        <a:spcBef>
                          <a:spcPts val="200"/>
                        </a:spcBef>
                        <a:spcAft>
                          <a:spcPts val="200"/>
                        </a:spcAft>
                        <a:tabLst>
                          <a:tab pos="180340" algn="l"/>
                        </a:tabLst>
                      </a:pPr>
                      <a:r>
                        <a:rPr lang="tr-TR" sz="1700" b="0" cap="none" spc="0" noProof="0">
                          <a:solidFill>
                            <a:schemeClr val="tx1">
                              <a:lumMod val="75000"/>
                              <a:lumOff val="25000"/>
                            </a:schemeClr>
                          </a:solidFill>
                          <a:effectLst/>
                        </a:rPr>
                        <a:t>Zafiyetlerin Sömürülmesi – Tersine Mühendislik ve Exploit Geliştirme</a:t>
                      </a:r>
                      <a:endParaRPr lang="tr-TR" sz="1700" b="0" cap="none" spc="0" noProof="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587595866"/>
                  </a:ext>
                </a:extLst>
              </a:tr>
              <a:tr h="552664">
                <a:tc>
                  <a:txBody>
                    <a:bodyPr/>
                    <a:lstStyle/>
                    <a:p>
                      <a:pPr>
                        <a:lnSpc>
                          <a:spcPct val="115000"/>
                        </a:lnSpc>
                        <a:spcBef>
                          <a:spcPts val="240"/>
                        </a:spcBef>
                        <a:spcAft>
                          <a:spcPts val="240"/>
                        </a:spcAft>
                      </a:pPr>
                      <a:r>
                        <a:rPr lang="tr-TR" sz="1700" b="0" cap="none" spc="0" noProof="0" dirty="0">
                          <a:solidFill>
                            <a:schemeClr val="tx1">
                              <a:lumMod val="75000"/>
                              <a:lumOff val="25000"/>
                            </a:schemeClr>
                          </a:solidFill>
                          <a:effectLst/>
                        </a:rPr>
                        <a:t>Ara Sınav</a:t>
                      </a:r>
                      <a:endParaRPr lang="tr-TR" sz="1700" b="0" cap="none" spc="0" noProof="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33622" marR="175217" marT="116811" marB="116811">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580923963"/>
                  </a:ext>
                </a:extLst>
              </a:tr>
            </a:tbl>
          </a:graphicData>
        </a:graphic>
      </p:graphicFrame>
      <p:sp>
        <p:nvSpPr>
          <p:cNvPr id="5" name="Slide Number Placeholder 4">
            <a:extLst>
              <a:ext uri="{FF2B5EF4-FFF2-40B4-BE49-F238E27FC236}">
                <a16:creationId xmlns:a16="http://schemas.microsoft.com/office/drawing/2014/main" id="{4A522E01-4478-A943-8819-6B075C9E1D73}"/>
              </a:ext>
            </a:extLst>
          </p:cNvPr>
          <p:cNvSpPr>
            <a:spLocks noGrp="1"/>
          </p:cNvSpPr>
          <p:nvPr>
            <p:ph type="sldNum" sz="quarter" idx="12"/>
          </p:nvPr>
        </p:nvSpPr>
        <p:spPr>
          <a:xfrm>
            <a:off x="3063994" y="5273671"/>
            <a:ext cx="700854" cy="469334"/>
          </a:xfrm>
        </p:spPr>
        <p:txBody>
          <a:bodyPr vert="horz" lIns="91440" tIns="45720" rIns="91440" bIns="45720" rtlCol="0" anchor="ctr">
            <a:normAutofit/>
          </a:bodyPr>
          <a:lstStyle/>
          <a:p>
            <a:pPr algn="r" defTabSz="914400">
              <a:spcAft>
                <a:spcPts val="600"/>
              </a:spcAft>
            </a:pPr>
            <a:fld id="{D57F1E4F-1CFF-5643-939E-217C01CDF565}" type="slidenum">
              <a:rPr lang="en-US" sz="2000">
                <a:solidFill>
                  <a:schemeClr val="tx1">
                    <a:lumMod val="75000"/>
                    <a:lumOff val="25000"/>
                  </a:schemeClr>
                </a:solidFill>
              </a:rPr>
              <a:pPr algn="r" defTabSz="914400">
                <a:spcAft>
                  <a:spcPts val="600"/>
                </a:spcAft>
              </a:pPr>
              <a:t>3</a:t>
            </a:fld>
            <a:endParaRPr lang="en-US" sz="2000">
              <a:solidFill>
                <a:schemeClr val="tx1">
                  <a:lumMod val="75000"/>
                  <a:lumOff val="25000"/>
                </a:schemeClr>
              </a:solidFill>
            </a:endParaRPr>
          </a:p>
        </p:txBody>
      </p:sp>
    </p:spTree>
    <p:extLst>
      <p:ext uri="{BB962C8B-B14F-4D97-AF65-F5344CB8AC3E}">
        <p14:creationId xmlns:p14="http://schemas.microsoft.com/office/powerpoint/2010/main" val="294903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41A94-FA85-ED4A-B407-F6EE1A77FE2B}"/>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6000"/>
              <a:t>KAPSAM:</a:t>
            </a:r>
            <a:endParaRPr lang="en-US" sz="6000" dirty="0"/>
          </a:p>
        </p:txBody>
      </p:sp>
      <p:graphicFrame>
        <p:nvGraphicFramePr>
          <p:cNvPr id="39" name="Content Placeholder 3">
            <a:extLst>
              <a:ext uri="{FF2B5EF4-FFF2-40B4-BE49-F238E27FC236}">
                <a16:creationId xmlns:a16="http://schemas.microsoft.com/office/drawing/2014/main" id="{DF03D295-C551-9142-8E9C-A1CC27F36BBE}"/>
              </a:ext>
            </a:extLst>
          </p:cNvPr>
          <p:cNvGraphicFramePr>
            <a:graphicFrameLocks noGrp="1"/>
          </p:cNvGraphicFramePr>
          <p:nvPr>
            <p:ph idx="1"/>
            <p:extLst>
              <p:ext uri="{D42A27DB-BD31-4B8C-83A1-F6EECF244321}">
                <p14:modId xmlns:p14="http://schemas.microsoft.com/office/powerpoint/2010/main" val="3358746316"/>
              </p:ext>
            </p:extLst>
          </p:nvPr>
        </p:nvGraphicFramePr>
        <p:xfrm>
          <a:off x="5321367" y="989784"/>
          <a:ext cx="6174771" cy="4872454"/>
        </p:xfrm>
        <a:graphic>
          <a:graphicData uri="http://schemas.openxmlformats.org/drawingml/2006/table">
            <a:tbl>
              <a:tblPr firstRow="1" firstCol="1" bandRow="1">
                <a:noFill/>
                <a:tableStyleId>{5C22544A-7EE6-4342-B048-85BDC9FD1C3A}</a:tableStyleId>
              </a:tblPr>
              <a:tblGrid>
                <a:gridCol w="6174771">
                  <a:extLst>
                    <a:ext uri="{9D8B030D-6E8A-4147-A177-3AD203B41FA5}">
                      <a16:colId xmlns:a16="http://schemas.microsoft.com/office/drawing/2014/main" val="3093577451"/>
                    </a:ext>
                  </a:extLst>
                </a:gridCol>
              </a:tblGrid>
              <a:tr h="866130">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Web Uygulama Zafiyetlerinin Sömürülmesi – OWASP Top 10</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695055788"/>
                  </a:ext>
                </a:extLst>
              </a:tr>
              <a:tr h="866130">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Web Uygulama Zafiyetlerinin Sömürülmesi - OWASP Top 10</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1598396732"/>
                  </a:ext>
                </a:extLst>
              </a:tr>
              <a:tr h="568516">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Yetki Yükseltme ve Yatay Hareket Etme Teknikleri</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77022955"/>
                  </a:ext>
                </a:extLst>
              </a:tr>
              <a:tr h="568516">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Parola Kırma ve Oturum Bilgileri Saldırıları</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3900447311"/>
                  </a:ext>
                </a:extLst>
              </a:tr>
              <a:tr h="568516">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Özet Analiz ve Rapor Hazırlama</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19962785"/>
                  </a:ext>
                </a:extLst>
              </a:tr>
              <a:tr h="866130">
                <a:tc>
                  <a:txBody>
                    <a:bodyPr/>
                    <a:lstStyle/>
                    <a:p>
                      <a:pPr algn="just">
                        <a:lnSpc>
                          <a:spcPct val="115000"/>
                        </a:lnSpc>
                        <a:spcBef>
                          <a:spcPts val="200"/>
                        </a:spcBef>
                        <a:spcAft>
                          <a:spcPts val="200"/>
                        </a:spcAft>
                        <a:tabLst>
                          <a:tab pos="180340" algn="l"/>
                        </a:tabLst>
                      </a:pPr>
                      <a:r>
                        <a:rPr lang="en-TR" sz="1700" b="0" cap="none" spc="0">
                          <a:solidFill>
                            <a:schemeClr val="tx1"/>
                          </a:solidFill>
                          <a:effectLst/>
                        </a:rPr>
                        <a:t>Sızma Testi İleri Düzey Başlıklar ve Sertifika Süreçlerinin Tanıtılması</a:t>
                      </a:r>
                      <a:endParaRPr lang="en-TR"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411777837"/>
                  </a:ext>
                </a:extLst>
              </a:tr>
              <a:tr h="568516">
                <a:tc>
                  <a:txBody>
                    <a:bodyPr/>
                    <a:lstStyle/>
                    <a:p>
                      <a:pPr algn="just">
                        <a:lnSpc>
                          <a:spcPct val="115000"/>
                        </a:lnSpc>
                        <a:spcBef>
                          <a:spcPts val="200"/>
                        </a:spcBef>
                        <a:spcAft>
                          <a:spcPts val="200"/>
                        </a:spcAft>
                        <a:tabLst>
                          <a:tab pos="180340" algn="l"/>
                        </a:tabLst>
                      </a:pPr>
                      <a:r>
                        <a:rPr lang="tr-TR" sz="1700" b="0" cap="none" spc="0">
                          <a:solidFill>
                            <a:schemeClr val="tx1"/>
                          </a:solidFill>
                          <a:effectLst/>
                        </a:rPr>
                        <a:t>Final Sınavı</a:t>
                      </a:r>
                      <a:endParaRPr lang="en-TR" sz="17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75166" marT="30067" marB="225498"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25607107"/>
                  </a:ext>
                </a:extLst>
              </a:tr>
            </a:tbl>
          </a:graphicData>
        </a:graphic>
      </p:graphicFrame>
      <p:sp>
        <p:nvSpPr>
          <p:cNvPr id="5" name="Slide Number Placeholder 4">
            <a:extLst>
              <a:ext uri="{FF2B5EF4-FFF2-40B4-BE49-F238E27FC236}">
                <a16:creationId xmlns:a16="http://schemas.microsoft.com/office/drawing/2014/main" id="{037EE709-E239-F945-81FD-87E51D8D763C}"/>
              </a:ext>
            </a:extLst>
          </p:cNvPr>
          <p:cNvSpPr>
            <a:spLocks noGrp="1"/>
          </p:cNvSpPr>
          <p:nvPr>
            <p:ph type="sldNum" sz="quarter" idx="12"/>
          </p:nvPr>
        </p:nvSpPr>
        <p:spPr>
          <a:xfrm>
            <a:off x="3063994" y="5273671"/>
            <a:ext cx="700854" cy="469334"/>
          </a:xfrm>
        </p:spPr>
        <p:txBody>
          <a:bodyPr vert="horz" lIns="91440" tIns="45720" rIns="91440" bIns="45720" rtlCol="0" anchor="ctr">
            <a:normAutofit/>
          </a:bodyPr>
          <a:lstStyle/>
          <a:p>
            <a:pPr algn="r" defTabSz="914400">
              <a:spcAft>
                <a:spcPts val="600"/>
              </a:spcAft>
            </a:pPr>
            <a:fld id="{D57F1E4F-1CFF-5643-939E-217C01CDF565}" type="slidenum">
              <a:rPr lang="en-US" sz="2000" smtClean="0">
                <a:solidFill>
                  <a:schemeClr val="tx1">
                    <a:lumMod val="75000"/>
                    <a:lumOff val="25000"/>
                  </a:schemeClr>
                </a:solidFill>
              </a:rPr>
              <a:pPr algn="r" defTabSz="914400">
                <a:spcAft>
                  <a:spcPts val="600"/>
                </a:spcAft>
              </a:pPr>
              <a:t>4</a:t>
            </a:fld>
            <a:endParaRPr lang="en-US" sz="2000">
              <a:solidFill>
                <a:schemeClr val="tx1">
                  <a:lumMod val="75000"/>
                  <a:lumOff val="25000"/>
                </a:schemeClr>
              </a:solidFill>
            </a:endParaRPr>
          </a:p>
        </p:txBody>
      </p:sp>
    </p:spTree>
    <p:extLst>
      <p:ext uri="{BB962C8B-B14F-4D97-AF65-F5344CB8AC3E}">
        <p14:creationId xmlns:p14="http://schemas.microsoft.com/office/powerpoint/2010/main" val="320595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A8365-D8D6-AF45-8629-7E862E83F3A4}"/>
              </a:ext>
            </a:extLst>
          </p:cNvPr>
          <p:cNvSpPr>
            <a:spLocks noGrp="1"/>
          </p:cNvSpPr>
          <p:nvPr>
            <p:ph type="title"/>
          </p:nvPr>
        </p:nvSpPr>
        <p:spPr>
          <a:xfrm>
            <a:off x="446663" y="1304458"/>
            <a:ext cx="3326650" cy="2901781"/>
          </a:xfrm>
        </p:spPr>
        <p:txBody>
          <a:bodyPr vert="horz" lIns="91440" tIns="45720" rIns="91440" bIns="45720" rtlCol="0" anchor="b">
            <a:normAutofit/>
          </a:bodyPr>
          <a:lstStyle/>
          <a:p>
            <a:pPr algn="r"/>
            <a:r>
              <a:rPr lang="en-US" sz="2800" dirty="0"/>
              <a:t>DEĞERLENDİRME</a:t>
            </a:r>
            <a:r>
              <a:rPr lang="en-US" sz="3600" dirty="0"/>
              <a:t>:</a:t>
            </a:r>
          </a:p>
        </p:txBody>
      </p:sp>
      <p:graphicFrame>
        <p:nvGraphicFramePr>
          <p:cNvPr id="5" name="Content Placeholder 4">
            <a:extLst>
              <a:ext uri="{FF2B5EF4-FFF2-40B4-BE49-F238E27FC236}">
                <a16:creationId xmlns:a16="http://schemas.microsoft.com/office/drawing/2014/main" id="{53C12923-7C59-8F4F-AC7B-8D5FE8605073}"/>
              </a:ext>
            </a:extLst>
          </p:cNvPr>
          <p:cNvGraphicFramePr>
            <a:graphicFrameLocks noGrp="1"/>
          </p:cNvGraphicFramePr>
          <p:nvPr>
            <p:ph idx="1"/>
            <p:extLst>
              <p:ext uri="{D42A27DB-BD31-4B8C-83A1-F6EECF244321}">
                <p14:modId xmlns:p14="http://schemas.microsoft.com/office/powerpoint/2010/main" val="52194219"/>
              </p:ext>
            </p:extLst>
          </p:nvPr>
        </p:nvGraphicFramePr>
        <p:xfrm>
          <a:off x="5321367" y="1676631"/>
          <a:ext cx="6174772" cy="3498760"/>
        </p:xfrm>
        <a:graphic>
          <a:graphicData uri="http://schemas.openxmlformats.org/drawingml/2006/table">
            <a:tbl>
              <a:tblPr firstRow="1" firstCol="1" bandRow="1">
                <a:solidFill>
                  <a:srgbClr val="404040"/>
                </a:solidFill>
                <a:tableStyleId>{5C22544A-7EE6-4342-B048-85BDC9FD1C3A}</a:tableStyleId>
              </a:tblPr>
              <a:tblGrid>
                <a:gridCol w="2742764">
                  <a:extLst>
                    <a:ext uri="{9D8B030D-6E8A-4147-A177-3AD203B41FA5}">
                      <a16:colId xmlns:a16="http://schemas.microsoft.com/office/drawing/2014/main" val="815768423"/>
                    </a:ext>
                  </a:extLst>
                </a:gridCol>
                <a:gridCol w="1600216">
                  <a:extLst>
                    <a:ext uri="{9D8B030D-6E8A-4147-A177-3AD203B41FA5}">
                      <a16:colId xmlns:a16="http://schemas.microsoft.com/office/drawing/2014/main" val="471956972"/>
                    </a:ext>
                  </a:extLst>
                </a:gridCol>
                <a:gridCol w="1831792">
                  <a:extLst>
                    <a:ext uri="{9D8B030D-6E8A-4147-A177-3AD203B41FA5}">
                      <a16:colId xmlns:a16="http://schemas.microsoft.com/office/drawing/2014/main" val="994961354"/>
                    </a:ext>
                  </a:extLst>
                </a:gridCol>
              </a:tblGrid>
              <a:tr h="1221084">
                <a:tc>
                  <a:txBody>
                    <a:bodyPr/>
                    <a:lstStyle/>
                    <a:p>
                      <a:pPr>
                        <a:lnSpc>
                          <a:spcPct val="115000"/>
                        </a:lnSpc>
                        <a:spcBef>
                          <a:spcPts val="200"/>
                        </a:spcBef>
                        <a:spcAft>
                          <a:spcPts val="200"/>
                        </a:spcAft>
                      </a:pPr>
                      <a:r>
                        <a:rPr lang="tr-TR" sz="3000" b="0" cap="none" spc="0">
                          <a:solidFill>
                            <a:schemeClr val="bg1"/>
                          </a:solidFill>
                          <a:effectLst/>
                        </a:rPr>
                        <a:t>Yarı Yıl Çalışmaları</a:t>
                      </a:r>
                      <a:endParaRPr lang="en-TR" sz="30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a:lnSpc>
                          <a:spcPct val="115000"/>
                        </a:lnSpc>
                        <a:spcBef>
                          <a:spcPts val="200"/>
                        </a:spcBef>
                        <a:spcAft>
                          <a:spcPts val="200"/>
                        </a:spcAft>
                      </a:pPr>
                      <a:r>
                        <a:rPr lang="tr-TR" sz="3000" b="0" cap="none" spc="0">
                          <a:solidFill>
                            <a:schemeClr val="bg1"/>
                          </a:solidFill>
                          <a:effectLst/>
                        </a:rPr>
                        <a:t>Adet</a:t>
                      </a:r>
                      <a:endParaRPr lang="en-TR" sz="30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a:lnSpc>
                          <a:spcPct val="115000"/>
                        </a:lnSpc>
                        <a:spcBef>
                          <a:spcPts val="200"/>
                        </a:spcBef>
                        <a:spcAft>
                          <a:spcPts val="200"/>
                        </a:spcAft>
                      </a:pPr>
                      <a:r>
                        <a:rPr lang="tr-TR" sz="3000" b="0" cap="none" spc="0">
                          <a:solidFill>
                            <a:schemeClr val="bg1"/>
                          </a:solidFill>
                          <a:effectLst/>
                        </a:rPr>
                        <a:t>Puan  (%)</a:t>
                      </a:r>
                      <a:endParaRPr lang="en-TR" sz="30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307301553"/>
                  </a:ext>
                </a:extLst>
              </a:tr>
              <a:tr h="569419">
                <a:tc>
                  <a:txBody>
                    <a:bodyPr/>
                    <a:lstStyle/>
                    <a:p>
                      <a:pPr>
                        <a:lnSpc>
                          <a:spcPct val="115000"/>
                        </a:lnSpc>
                        <a:spcBef>
                          <a:spcPts val="200"/>
                        </a:spcBef>
                        <a:spcAft>
                          <a:spcPts val="200"/>
                        </a:spcAft>
                      </a:pPr>
                      <a:r>
                        <a:rPr lang="tr-TR" sz="2200" b="1" cap="none" spc="0">
                          <a:solidFill>
                            <a:schemeClr val="bg1"/>
                          </a:solidFill>
                          <a:effectLst/>
                        </a:rPr>
                        <a:t>Ödev</a:t>
                      </a:r>
                      <a:endParaRPr lang="en-TR"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a:lnSpc>
                          <a:spcPct val="115000"/>
                        </a:lnSpc>
                        <a:spcBef>
                          <a:spcPts val="200"/>
                        </a:spcBef>
                        <a:spcAft>
                          <a:spcPts val="200"/>
                        </a:spcAft>
                      </a:pPr>
                      <a:r>
                        <a:rPr lang="en-TR" sz="2200" cap="none" spc="0">
                          <a:solidFill>
                            <a:schemeClr val="bg1"/>
                          </a:solidFill>
                          <a:effectLst/>
                        </a:rPr>
                        <a:t>3</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tc>
                  <a:txBody>
                    <a:bodyPr/>
                    <a:lstStyle/>
                    <a:p>
                      <a:pPr algn="ctr">
                        <a:lnSpc>
                          <a:spcPct val="115000"/>
                        </a:lnSpc>
                        <a:spcBef>
                          <a:spcPts val="200"/>
                        </a:spcBef>
                        <a:spcAft>
                          <a:spcPts val="200"/>
                        </a:spcAft>
                      </a:pPr>
                      <a:r>
                        <a:rPr lang="en-TR" sz="2200" cap="none" spc="0">
                          <a:solidFill>
                            <a:schemeClr val="bg1"/>
                          </a:solidFill>
                          <a:effectLst/>
                        </a:rPr>
                        <a:t>20</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906842240"/>
                  </a:ext>
                </a:extLst>
              </a:tr>
              <a:tr h="569419">
                <a:tc>
                  <a:txBody>
                    <a:bodyPr/>
                    <a:lstStyle/>
                    <a:p>
                      <a:pPr>
                        <a:lnSpc>
                          <a:spcPct val="115000"/>
                        </a:lnSpc>
                        <a:spcBef>
                          <a:spcPts val="200"/>
                        </a:spcBef>
                        <a:spcAft>
                          <a:spcPts val="200"/>
                        </a:spcAft>
                      </a:pPr>
                      <a:r>
                        <a:rPr lang="tr-TR" sz="2200" b="1" cap="none" spc="0">
                          <a:solidFill>
                            <a:schemeClr val="bg1"/>
                          </a:solidFill>
                          <a:effectLst/>
                        </a:rPr>
                        <a:t>Ara sınav</a:t>
                      </a:r>
                      <a:endParaRPr lang="en-TR"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ctr">
                        <a:lnSpc>
                          <a:spcPct val="115000"/>
                        </a:lnSpc>
                        <a:spcBef>
                          <a:spcPts val="200"/>
                        </a:spcBef>
                        <a:spcAft>
                          <a:spcPts val="200"/>
                        </a:spcAft>
                      </a:pPr>
                      <a:r>
                        <a:rPr lang="en-TR" sz="2200" cap="none" spc="0">
                          <a:solidFill>
                            <a:schemeClr val="bg1"/>
                          </a:solidFill>
                          <a:effectLst/>
                        </a:rPr>
                        <a:t>1</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ctr">
                        <a:lnSpc>
                          <a:spcPct val="115000"/>
                        </a:lnSpc>
                        <a:spcBef>
                          <a:spcPts val="200"/>
                        </a:spcBef>
                        <a:spcAft>
                          <a:spcPts val="200"/>
                        </a:spcAft>
                      </a:pPr>
                      <a:r>
                        <a:rPr lang="en-TR" sz="2200" cap="none" spc="0">
                          <a:solidFill>
                            <a:schemeClr val="bg1"/>
                          </a:solidFill>
                          <a:effectLst/>
                        </a:rPr>
                        <a:t>30</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4237650945"/>
                  </a:ext>
                </a:extLst>
              </a:tr>
              <a:tr h="569419">
                <a:tc>
                  <a:txBody>
                    <a:bodyPr/>
                    <a:lstStyle/>
                    <a:p>
                      <a:pPr>
                        <a:lnSpc>
                          <a:spcPct val="115000"/>
                        </a:lnSpc>
                        <a:spcBef>
                          <a:spcPts val="200"/>
                        </a:spcBef>
                        <a:spcAft>
                          <a:spcPts val="200"/>
                        </a:spcAft>
                      </a:pPr>
                      <a:r>
                        <a:rPr lang="tr-TR" sz="2200" b="1" cap="none" spc="0">
                          <a:solidFill>
                            <a:schemeClr val="bg1"/>
                          </a:solidFill>
                          <a:effectLst/>
                        </a:rPr>
                        <a:t>Final Sınavı</a:t>
                      </a:r>
                      <a:endParaRPr lang="en-TR"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ctr">
                        <a:lnSpc>
                          <a:spcPct val="115000"/>
                        </a:lnSpc>
                        <a:spcBef>
                          <a:spcPts val="200"/>
                        </a:spcBef>
                        <a:spcAft>
                          <a:spcPts val="200"/>
                        </a:spcAft>
                      </a:pPr>
                      <a:r>
                        <a:rPr lang="en-TR" sz="2200" cap="none" spc="0">
                          <a:solidFill>
                            <a:schemeClr val="bg1"/>
                          </a:solidFill>
                          <a:effectLst/>
                        </a:rPr>
                        <a:t>1</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tc>
                  <a:txBody>
                    <a:bodyPr/>
                    <a:lstStyle/>
                    <a:p>
                      <a:pPr algn="ctr">
                        <a:lnSpc>
                          <a:spcPct val="115000"/>
                        </a:lnSpc>
                        <a:spcBef>
                          <a:spcPts val="200"/>
                        </a:spcBef>
                        <a:spcAft>
                          <a:spcPts val="200"/>
                        </a:spcAft>
                      </a:pPr>
                      <a:r>
                        <a:rPr lang="en-TR" sz="2200" cap="none" spc="0">
                          <a:solidFill>
                            <a:schemeClr val="bg1"/>
                          </a:solidFill>
                          <a:effectLst/>
                        </a:rPr>
                        <a:t>50</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404040"/>
                    </a:solidFill>
                  </a:tcPr>
                </a:tc>
                <a:extLst>
                  <a:ext uri="{0D108BD9-81ED-4DB2-BD59-A6C34878D82A}">
                    <a16:rowId xmlns:a16="http://schemas.microsoft.com/office/drawing/2014/main" val="1659341308"/>
                  </a:ext>
                </a:extLst>
              </a:tr>
              <a:tr h="569419">
                <a:tc>
                  <a:txBody>
                    <a:bodyPr/>
                    <a:lstStyle/>
                    <a:p>
                      <a:pPr>
                        <a:lnSpc>
                          <a:spcPct val="115000"/>
                        </a:lnSpc>
                        <a:spcBef>
                          <a:spcPts val="200"/>
                        </a:spcBef>
                        <a:spcAft>
                          <a:spcPts val="200"/>
                        </a:spcAft>
                      </a:pPr>
                      <a:r>
                        <a:rPr lang="tr-TR" sz="2200" b="1" cap="none" spc="0">
                          <a:solidFill>
                            <a:schemeClr val="bg1"/>
                          </a:solidFill>
                          <a:effectLst/>
                        </a:rPr>
                        <a:t>TOPLAM</a:t>
                      </a:r>
                      <a:endParaRPr lang="en-TR" sz="2200" b="1"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ctr">
                        <a:lnSpc>
                          <a:spcPct val="115000"/>
                        </a:lnSpc>
                        <a:spcBef>
                          <a:spcPts val="200"/>
                        </a:spcBef>
                        <a:spcAft>
                          <a:spcPts val="200"/>
                        </a:spcAft>
                      </a:pPr>
                      <a:r>
                        <a:rPr lang="tr-TR" sz="2200" cap="none" spc="0">
                          <a:solidFill>
                            <a:schemeClr val="bg1"/>
                          </a:solidFill>
                          <a:effectLst/>
                        </a:rPr>
                        <a:t> </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tc>
                  <a:txBody>
                    <a:bodyPr/>
                    <a:lstStyle/>
                    <a:p>
                      <a:pPr algn="ctr">
                        <a:lnSpc>
                          <a:spcPct val="115000"/>
                        </a:lnSpc>
                        <a:spcBef>
                          <a:spcPts val="200"/>
                        </a:spcBef>
                        <a:spcAft>
                          <a:spcPts val="200"/>
                        </a:spcAft>
                      </a:pPr>
                      <a:r>
                        <a:rPr lang="tr-TR" sz="2200" cap="none" spc="0">
                          <a:solidFill>
                            <a:schemeClr val="bg1"/>
                          </a:solidFill>
                          <a:effectLst/>
                        </a:rPr>
                        <a:t>100</a:t>
                      </a:r>
                      <a:endParaRPr lang="en-TR" sz="22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2967" marR="332967" marT="169756" marB="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262626"/>
                    </a:solidFill>
                  </a:tcPr>
                </a:tc>
                <a:extLst>
                  <a:ext uri="{0D108BD9-81ED-4DB2-BD59-A6C34878D82A}">
                    <a16:rowId xmlns:a16="http://schemas.microsoft.com/office/drawing/2014/main" val="1373103827"/>
                  </a:ext>
                </a:extLst>
              </a:tr>
            </a:tbl>
          </a:graphicData>
        </a:graphic>
      </p:graphicFrame>
      <p:sp>
        <p:nvSpPr>
          <p:cNvPr id="4" name="Slide Number Placeholder 3">
            <a:extLst>
              <a:ext uri="{FF2B5EF4-FFF2-40B4-BE49-F238E27FC236}">
                <a16:creationId xmlns:a16="http://schemas.microsoft.com/office/drawing/2014/main" id="{CDAC24D7-5E11-B447-BC5A-AFFC9C690E9C}"/>
              </a:ext>
            </a:extLst>
          </p:cNvPr>
          <p:cNvSpPr>
            <a:spLocks noGrp="1"/>
          </p:cNvSpPr>
          <p:nvPr>
            <p:ph type="sldNum" sz="quarter" idx="12"/>
          </p:nvPr>
        </p:nvSpPr>
        <p:spPr>
          <a:xfrm>
            <a:off x="3063994" y="5273671"/>
            <a:ext cx="700854" cy="469334"/>
          </a:xfrm>
        </p:spPr>
        <p:txBody>
          <a:bodyPr vert="horz" lIns="91440" tIns="45720" rIns="91440" bIns="45720" rtlCol="0" anchor="ctr">
            <a:normAutofit/>
          </a:bodyPr>
          <a:lstStyle/>
          <a:p>
            <a:pPr algn="r" defTabSz="914400">
              <a:spcAft>
                <a:spcPts val="600"/>
              </a:spcAft>
            </a:pPr>
            <a:fld id="{D57F1E4F-1CFF-5643-939E-217C01CDF565}" type="slidenum">
              <a:rPr lang="en-US" sz="2000">
                <a:solidFill>
                  <a:schemeClr val="tx1">
                    <a:lumMod val="75000"/>
                    <a:lumOff val="25000"/>
                  </a:schemeClr>
                </a:solidFill>
              </a:rPr>
              <a:pPr algn="r" defTabSz="914400">
                <a:spcAft>
                  <a:spcPts val="600"/>
                </a:spcAft>
              </a:pPr>
              <a:t>5</a:t>
            </a:fld>
            <a:endParaRPr lang="en-US" sz="2000">
              <a:solidFill>
                <a:schemeClr val="tx1">
                  <a:lumMod val="75000"/>
                  <a:lumOff val="25000"/>
                </a:schemeClr>
              </a:solidFill>
            </a:endParaRPr>
          </a:p>
        </p:txBody>
      </p:sp>
    </p:spTree>
    <p:extLst>
      <p:ext uri="{BB962C8B-B14F-4D97-AF65-F5344CB8AC3E}">
        <p14:creationId xmlns:p14="http://schemas.microsoft.com/office/powerpoint/2010/main" val="19133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0" name="Group 134">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36"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7" name="Straight Connector 136">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9"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1" name="Isosceles Triangle 140">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Isosceles Triangle 144">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DBE69FF-FD6B-4C4D-A9FE-B47E72BD14FA}"/>
              </a:ext>
            </a:extLst>
          </p:cNvPr>
          <p:cNvSpPr>
            <a:spLocks noGrp="1"/>
          </p:cNvSpPr>
          <p:nvPr>
            <p:ph type="title"/>
          </p:nvPr>
        </p:nvSpPr>
        <p:spPr>
          <a:xfrm>
            <a:off x="6094855" y="1261331"/>
            <a:ext cx="3497565" cy="3002662"/>
          </a:xfrm>
        </p:spPr>
        <p:txBody>
          <a:bodyPr vert="horz" lIns="91440" tIns="45720" rIns="91440" bIns="45720" rtlCol="0" anchor="b">
            <a:normAutofit/>
          </a:bodyPr>
          <a:lstStyle/>
          <a:p>
            <a:r>
              <a:rPr lang="en-US" sz="4400"/>
              <a:t>BİLGİ GÜVENLİĞİ</a:t>
            </a:r>
            <a:endParaRPr lang="en-US" sz="4400" dirty="0"/>
          </a:p>
        </p:txBody>
      </p:sp>
      <p:sp>
        <p:nvSpPr>
          <p:cNvPr id="147" name="Isosceles Triangle 146">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098" name="Picture 2" descr="BİLGİ GÜVENLİĞİ FARKINDALIK MESAJLARI">
            <a:extLst>
              <a:ext uri="{FF2B5EF4-FFF2-40B4-BE49-F238E27FC236}">
                <a16:creationId xmlns:a16="http://schemas.microsoft.com/office/drawing/2014/main" id="{924923B2-E7E6-0440-92E5-2887C62E20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88603" y="1614570"/>
            <a:ext cx="4887354" cy="36288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56CAEEF-E1E6-EB42-AD2A-BB7111DA1547}"/>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D57F1E4F-1CFF-5643-939E-217C01CDF565}" type="slidenum">
              <a:rPr lang="en-US" smtClean="0"/>
              <a:pPr>
                <a:spcAft>
                  <a:spcPts val="600"/>
                </a:spcAft>
              </a:pPr>
              <a:t>6</a:t>
            </a:fld>
            <a:endParaRPr lang="en-US"/>
          </a:p>
        </p:txBody>
      </p:sp>
    </p:spTree>
    <p:extLst>
      <p:ext uri="{BB962C8B-B14F-4D97-AF65-F5344CB8AC3E}">
        <p14:creationId xmlns:p14="http://schemas.microsoft.com/office/powerpoint/2010/main" val="336998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14012-6481-FA40-ADCD-E476C6BE2C2A}"/>
              </a:ext>
            </a:extLst>
          </p:cNvPr>
          <p:cNvSpPr>
            <a:spLocks noGrp="1"/>
          </p:cNvSpPr>
          <p:nvPr>
            <p:ph type="title"/>
          </p:nvPr>
        </p:nvSpPr>
        <p:spPr>
          <a:xfrm>
            <a:off x="1286933" y="609600"/>
            <a:ext cx="10197494" cy="1099457"/>
          </a:xfrm>
        </p:spPr>
        <p:txBody>
          <a:bodyPr>
            <a:normAutofit/>
          </a:bodyPr>
          <a:lstStyle/>
          <a:p>
            <a:r>
              <a:rPr lang="tr-TR" dirty="0"/>
              <a:t>GİZLİLİK</a:t>
            </a:r>
          </a:p>
        </p:txBody>
      </p:sp>
      <p:sp>
        <p:nvSpPr>
          <p:cNvPr id="12" name="Isosceles Triangle 11">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C97284A1-EBF4-2B49-A06C-94219FB05B3A}"/>
              </a:ext>
            </a:extLst>
          </p:cNvPr>
          <p:cNvSpPr>
            <a:spLocks noGrp="1"/>
          </p:cNvSpPr>
          <p:nvPr>
            <p:ph type="sldNum" sz="quarter" idx="12"/>
          </p:nvPr>
        </p:nvSpPr>
        <p:spPr>
          <a:xfrm>
            <a:off x="9894532" y="6182876"/>
            <a:ext cx="683339" cy="365125"/>
          </a:xfrm>
        </p:spPr>
        <p:txBody>
          <a:bodyPr>
            <a:normAutofit/>
          </a:bodyPr>
          <a:lstStyle/>
          <a:p>
            <a:pPr>
              <a:spcAft>
                <a:spcPts val="600"/>
              </a:spcAft>
            </a:pPr>
            <a:fld id="{D57F1E4F-1CFF-5643-939E-217C01CDF565}" type="slidenum">
              <a:rPr lang="en-US" smtClean="0"/>
              <a:pPr>
                <a:spcAft>
                  <a:spcPts val="600"/>
                </a:spcAft>
              </a:pPr>
              <a:t>7</a:t>
            </a:fld>
            <a:endParaRPr lang="en-US"/>
          </a:p>
        </p:txBody>
      </p:sp>
      <p:sp>
        <p:nvSpPr>
          <p:cNvPr id="14" name="Isosceles Triangle 13">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73338F8E-04C5-41B6-9138-9CD4B8B4B00A}"/>
              </a:ext>
            </a:extLst>
          </p:cNvPr>
          <p:cNvGraphicFramePr>
            <a:graphicFrameLocks noGrp="1"/>
          </p:cNvGraphicFramePr>
          <p:nvPr>
            <p:ph idx="1"/>
            <p:extLst>
              <p:ext uri="{D42A27DB-BD31-4B8C-83A1-F6EECF244321}">
                <p14:modId xmlns:p14="http://schemas.microsoft.com/office/powerpoint/2010/main" val="196661774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7717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963E-8752-A245-A098-A19192F9F64E}"/>
              </a:ext>
            </a:extLst>
          </p:cNvPr>
          <p:cNvSpPr>
            <a:spLocks noGrp="1"/>
          </p:cNvSpPr>
          <p:nvPr>
            <p:ph type="title"/>
          </p:nvPr>
        </p:nvSpPr>
        <p:spPr>
          <a:xfrm>
            <a:off x="2786047" y="609600"/>
            <a:ext cx="6487955" cy="1320800"/>
          </a:xfrm>
        </p:spPr>
        <p:txBody>
          <a:bodyPr>
            <a:normAutofit/>
          </a:bodyPr>
          <a:lstStyle/>
          <a:p>
            <a:r>
              <a:rPr lang="tr-TR" dirty="0"/>
              <a:t>GİZLİLİK</a:t>
            </a:r>
          </a:p>
        </p:txBody>
      </p:sp>
      <p:pic>
        <p:nvPicPr>
          <p:cNvPr id="6" name="Picture 5">
            <a:extLst>
              <a:ext uri="{FF2B5EF4-FFF2-40B4-BE49-F238E27FC236}">
                <a16:creationId xmlns:a16="http://schemas.microsoft.com/office/drawing/2014/main" id="{6D7B8A77-6A32-49E6-8494-0EEE82854887}"/>
              </a:ext>
            </a:extLst>
          </p:cNvPr>
          <p:cNvPicPr>
            <a:picLocks noChangeAspect="1"/>
          </p:cNvPicPr>
          <p:nvPr/>
        </p:nvPicPr>
        <p:blipFill rotWithShape="1">
          <a:blip r:embed="rId2">
            <a:duotone>
              <a:prstClr val="black"/>
              <a:schemeClr val="tx2">
                <a:tint val="45000"/>
                <a:satMod val="400000"/>
              </a:schemeClr>
            </a:duotone>
          </a:blip>
          <a:srcRect l="25053" r="48408"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10" name="Isosceles Triangle 9">
            <a:extLst>
              <a:ext uri="{FF2B5EF4-FFF2-40B4-BE49-F238E27FC236}">
                <a16:creationId xmlns:a16="http://schemas.microsoft.com/office/drawing/2014/main" id="{3D6475D0-776E-47C5-97FF-DF8721813F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809D78F-AC11-F74A-B06B-D156915282A7}"/>
              </a:ext>
            </a:extLst>
          </p:cNvPr>
          <p:cNvSpPr>
            <a:spLocks noGrp="1"/>
          </p:cNvSpPr>
          <p:nvPr>
            <p:ph idx="1"/>
          </p:nvPr>
        </p:nvSpPr>
        <p:spPr>
          <a:xfrm>
            <a:off x="2786047" y="2160589"/>
            <a:ext cx="6487955" cy="3880773"/>
          </a:xfrm>
        </p:spPr>
        <p:txBody>
          <a:bodyPr>
            <a:normAutofit/>
          </a:bodyPr>
          <a:lstStyle/>
          <a:p>
            <a:pPr>
              <a:lnSpc>
                <a:spcPct val="90000"/>
              </a:lnSpc>
            </a:pPr>
            <a:r>
              <a:rPr lang="tr-TR" dirty="0"/>
              <a:t>Gizlilik prensibi ile ilgili temel kavramlar aşağıdaki gibi sıralanabilir.</a:t>
            </a:r>
          </a:p>
          <a:p>
            <a:pPr lvl="1">
              <a:lnSpc>
                <a:spcPct val="90000"/>
              </a:lnSpc>
            </a:pPr>
            <a:r>
              <a:rPr lang="tr-TR" i="1" u="sng" dirty="0" err="1"/>
              <a:t>Sensitivity</a:t>
            </a:r>
            <a:r>
              <a:rPr lang="tr-TR" i="1" u="sng" dirty="0"/>
              <a:t>:</a:t>
            </a:r>
            <a:r>
              <a:rPr lang="tr-TR" dirty="0"/>
              <a:t> Verinin hassaslığı</a:t>
            </a:r>
          </a:p>
          <a:p>
            <a:pPr lvl="1">
              <a:lnSpc>
                <a:spcPct val="90000"/>
              </a:lnSpc>
            </a:pPr>
            <a:r>
              <a:rPr lang="tr-TR" i="1" u="sng" dirty="0" err="1"/>
              <a:t>Discretion</a:t>
            </a:r>
            <a:r>
              <a:rPr lang="tr-TR" i="1" u="sng" dirty="0"/>
              <a:t>:</a:t>
            </a:r>
            <a:r>
              <a:rPr lang="tr-TR" dirty="0"/>
              <a:t> Bilginin paylaşımında ihtiyatlı davranmak(ağzı sıkılık)</a:t>
            </a:r>
          </a:p>
          <a:p>
            <a:pPr lvl="1">
              <a:lnSpc>
                <a:spcPct val="90000"/>
              </a:lnSpc>
            </a:pPr>
            <a:r>
              <a:rPr lang="tr-TR" i="1" u="sng" dirty="0" err="1"/>
              <a:t>Criticality</a:t>
            </a:r>
            <a:r>
              <a:rPr lang="tr-TR" i="1" u="sng" dirty="0"/>
              <a:t>:</a:t>
            </a:r>
            <a:r>
              <a:rPr lang="tr-TR" dirty="0"/>
              <a:t> Kritiklik</a:t>
            </a:r>
          </a:p>
          <a:p>
            <a:pPr lvl="1">
              <a:lnSpc>
                <a:spcPct val="90000"/>
              </a:lnSpc>
            </a:pPr>
            <a:r>
              <a:rPr lang="tr-TR" i="1" u="sng" dirty="0" err="1"/>
              <a:t>Concealment</a:t>
            </a:r>
            <a:r>
              <a:rPr lang="tr-TR" i="1" u="sng" dirty="0"/>
              <a:t>:</a:t>
            </a:r>
            <a:r>
              <a:rPr lang="tr-TR" dirty="0"/>
              <a:t> Açıklamanın gizlenmesi veya önlenmesi</a:t>
            </a:r>
          </a:p>
          <a:p>
            <a:pPr lvl="1">
              <a:lnSpc>
                <a:spcPct val="90000"/>
              </a:lnSpc>
            </a:pPr>
            <a:r>
              <a:rPr lang="tr-TR" i="1" u="sng" dirty="0" err="1"/>
              <a:t>Secrecy</a:t>
            </a:r>
            <a:r>
              <a:rPr lang="tr-TR" i="1" u="sng" dirty="0"/>
              <a:t>:</a:t>
            </a:r>
            <a:r>
              <a:rPr lang="tr-TR" dirty="0"/>
              <a:t> Gizlilik</a:t>
            </a:r>
          </a:p>
          <a:p>
            <a:pPr lvl="1">
              <a:lnSpc>
                <a:spcPct val="90000"/>
              </a:lnSpc>
            </a:pPr>
            <a:r>
              <a:rPr lang="tr-TR" i="1" u="sng" dirty="0" err="1"/>
              <a:t>Privacy</a:t>
            </a:r>
            <a:r>
              <a:rPr lang="tr-TR" i="1" u="sng" dirty="0"/>
              <a:t>:</a:t>
            </a:r>
            <a:r>
              <a:rPr lang="tr-TR" dirty="0"/>
              <a:t> Gizlilik, mahremiyet</a:t>
            </a:r>
          </a:p>
          <a:p>
            <a:pPr lvl="1">
              <a:lnSpc>
                <a:spcPct val="90000"/>
              </a:lnSpc>
            </a:pPr>
            <a:r>
              <a:rPr lang="tr-TR" i="1" u="sng" dirty="0" err="1"/>
              <a:t>Seclusion</a:t>
            </a:r>
            <a:r>
              <a:rPr lang="tr-TR" i="1" u="sng" dirty="0"/>
              <a:t>:</a:t>
            </a:r>
            <a:r>
              <a:rPr lang="tr-TR" dirty="0"/>
              <a:t> Tecrit</a:t>
            </a:r>
          </a:p>
          <a:p>
            <a:pPr lvl="1">
              <a:lnSpc>
                <a:spcPct val="90000"/>
              </a:lnSpc>
            </a:pPr>
            <a:r>
              <a:rPr lang="tr-TR" i="1" u="sng" dirty="0" err="1"/>
              <a:t>Isolation</a:t>
            </a:r>
            <a:r>
              <a:rPr lang="tr-TR" i="1" u="sng" dirty="0"/>
              <a:t>:</a:t>
            </a:r>
            <a:r>
              <a:rPr lang="tr-TR" dirty="0"/>
              <a:t> Bilginin, diğer bilgilerden ayrılarak saklanması</a:t>
            </a:r>
          </a:p>
          <a:p>
            <a:pPr>
              <a:lnSpc>
                <a:spcPct val="90000"/>
              </a:lnSpc>
            </a:pPr>
            <a:endParaRPr lang="tr-TR" dirty="0"/>
          </a:p>
        </p:txBody>
      </p:sp>
      <p:sp>
        <p:nvSpPr>
          <p:cNvPr id="4" name="Slide Number Placeholder 3">
            <a:extLst>
              <a:ext uri="{FF2B5EF4-FFF2-40B4-BE49-F238E27FC236}">
                <a16:creationId xmlns:a16="http://schemas.microsoft.com/office/drawing/2014/main" id="{B7FFBA86-E4F8-F741-A816-B656802061B8}"/>
              </a:ext>
            </a:extLst>
          </p:cNvPr>
          <p:cNvSpPr>
            <a:spLocks noGrp="1"/>
          </p:cNvSpPr>
          <p:nvPr>
            <p:ph type="sldNum" sz="quarter" idx="12"/>
          </p:nvPr>
        </p:nvSpPr>
        <p:spPr>
          <a:xfrm>
            <a:off x="8590663" y="6041362"/>
            <a:ext cx="683339" cy="365125"/>
          </a:xfrm>
        </p:spPr>
        <p:txBody>
          <a:bodyPr>
            <a:normAutofit/>
          </a:bodyPr>
          <a:lstStyle/>
          <a:p>
            <a:pPr>
              <a:spcAft>
                <a:spcPts val="600"/>
              </a:spcAft>
            </a:pPr>
            <a:fld id="{D57F1E4F-1CFF-5643-939E-217C01CDF565}" type="slidenum">
              <a:rPr lang="en-US" smtClean="0"/>
              <a:pPr>
                <a:spcAft>
                  <a:spcPts val="600"/>
                </a:spcAft>
              </a:pPr>
              <a:t>8</a:t>
            </a:fld>
            <a:endParaRPr lang="en-US"/>
          </a:p>
        </p:txBody>
      </p:sp>
    </p:spTree>
    <p:extLst>
      <p:ext uri="{BB962C8B-B14F-4D97-AF65-F5344CB8AC3E}">
        <p14:creationId xmlns:p14="http://schemas.microsoft.com/office/powerpoint/2010/main" val="3650382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5D757-8A03-7646-9897-DE26015C4269}"/>
              </a:ext>
            </a:extLst>
          </p:cNvPr>
          <p:cNvSpPr>
            <a:spLocks noGrp="1"/>
          </p:cNvSpPr>
          <p:nvPr>
            <p:ph type="title"/>
          </p:nvPr>
        </p:nvSpPr>
        <p:spPr>
          <a:xfrm>
            <a:off x="1286933" y="609600"/>
            <a:ext cx="10197494" cy="1099457"/>
          </a:xfrm>
        </p:spPr>
        <p:txBody>
          <a:bodyPr>
            <a:normAutofit/>
          </a:bodyPr>
          <a:lstStyle/>
          <a:p>
            <a:r>
              <a:rPr lang="tr-TR" dirty="0"/>
              <a:t>BÜTÜNLÜK</a:t>
            </a:r>
          </a:p>
        </p:txBody>
      </p:sp>
      <p:sp>
        <p:nvSpPr>
          <p:cNvPr id="13" name="Isosceles Triangle 12">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8069D0C-8416-974A-91C6-B506FB4AB4BE}"/>
              </a:ext>
            </a:extLst>
          </p:cNvPr>
          <p:cNvSpPr>
            <a:spLocks noGrp="1"/>
          </p:cNvSpPr>
          <p:nvPr>
            <p:ph type="sldNum" sz="quarter" idx="12"/>
          </p:nvPr>
        </p:nvSpPr>
        <p:spPr>
          <a:xfrm>
            <a:off x="9894532" y="6182876"/>
            <a:ext cx="683339" cy="365125"/>
          </a:xfrm>
        </p:spPr>
        <p:txBody>
          <a:bodyPr>
            <a:normAutofit/>
          </a:bodyPr>
          <a:lstStyle/>
          <a:p>
            <a:pPr>
              <a:spcAft>
                <a:spcPts val="600"/>
              </a:spcAft>
            </a:pPr>
            <a:fld id="{D57F1E4F-1CFF-5643-939E-217C01CDF565}" type="slidenum">
              <a:rPr lang="en-US" smtClean="0"/>
              <a:pPr>
                <a:spcAft>
                  <a:spcPts val="600"/>
                </a:spcAft>
              </a:pPr>
              <a:t>9</a:t>
            </a:fld>
            <a:endParaRPr lang="en-US"/>
          </a:p>
        </p:txBody>
      </p:sp>
      <p:sp>
        <p:nvSpPr>
          <p:cNvPr id="15" name="Isosceles Triangle 14">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Content Placeholder 2">
            <a:extLst>
              <a:ext uri="{FF2B5EF4-FFF2-40B4-BE49-F238E27FC236}">
                <a16:creationId xmlns:a16="http://schemas.microsoft.com/office/drawing/2014/main" id="{68B124CD-C99E-4B01-A031-84EEE300DEE0}"/>
              </a:ext>
            </a:extLst>
          </p:cNvPr>
          <p:cNvGraphicFramePr>
            <a:graphicFrameLocks noGrp="1"/>
          </p:cNvGraphicFramePr>
          <p:nvPr>
            <p:ph idx="1"/>
            <p:extLst>
              <p:ext uri="{D42A27DB-BD31-4B8C-83A1-F6EECF244321}">
                <p14:modId xmlns:p14="http://schemas.microsoft.com/office/powerpoint/2010/main" val="315022218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995404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otalTime>14</TotalTime>
  <Words>1389</Words>
  <Application>Microsoft Macintosh PowerPoint</Application>
  <PresentationFormat>Widescreen</PresentationFormat>
  <Paragraphs>191</Paragraphs>
  <Slides>26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Trebuchet MS</vt:lpstr>
      <vt:lpstr>Wingdings 3</vt:lpstr>
      <vt:lpstr>Facet</vt:lpstr>
      <vt:lpstr>Açıklık Tarama ve Sızma Testi </vt:lpstr>
      <vt:lpstr>AMAÇ:</vt:lpstr>
      <vt:lpstr>KAPSAM:</vt:lpstr>
      <vt:lpstr>KAPSAM:</vt:lpstr>
      <vt:lpstr>DEĞERLENDİRME:</vt:lpstr>
      <vt:lpstr>BİLGİ GÜVENLİĞİ</vt:lpstr>
      <vt:lpstr>GİZLİLİK</vt:lpstr>
      <vt:lpstr>GİZLİLİK</vt:lpstr>
      <vt:lpstr>BÜTÜNLÜK</vt:lpstr>
      <vt:lpstr>BÜTÜNLÜK</vt:lpstr>
      <vt:lpstr>BÜTÜNLÜK</vt:lpstr>
      <vt:lpstr>ERİŞİLEBİLİRLİK</vt:lpstr>
      <vt:lpstr>ERİŞİLEBİLİRLİK</vt:lpstr>
      <vt:lpstr>BİLGİ GÜVENLİĞİ - PRENSİPLER: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PENTEST YONTEMLERI</vt:lpstr>
      <vt:lpstr>Terminal?</vt:lpstr>
      <vt:lpstr>PowerPoint Presentation</vt:lpstr>
      <vt:lpstr>Sızma Testi Uzmanı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Açıklık Tarama ve Sızma Testi </dc:title>
  <dc:creator>deniz demirci</dc:creator>
  <cp:lastModifiedBy>deniz demirci</cp:lastModifiedBy>
  <cp:revision>9</cp:revision>
  <dcterms:created xsi:type="dcterms:W3CDTF">2020-12-21T12:54:00Z</dcterms:created>
  <dcterms:modified xsi:type="dcterms:W3CDTF">2020-12-21T13:08:08Z</dcterms:modified>
</cp:coreProperties>
</file>